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6" r:id="rId2"/>
    <p:sldId id="257" r:id="rId3"/>
    <p:sldId id="258" r:id="rId4"/>
    <p:sldId id="259" r:id="rId5"/>
    <p:sldId id="260" r:id="rId6"/>
    <p:sldId id="262" r:id="rId7"/>
    <p:sldId id="281" r:id="rId8"/>
    <p:sldId id="263" r:id="rId9"/>
    <p:sldId id="275" r:id="rId10"/>
    <p:sldId id="265" r:id="rId11"/>
    <p:sldId id="282"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6A86614B-2600-429A-AA34-18849E7BEDC2}">
          <p14:sldIdLst>
            <p14:sldId id="256"/>
            <p14:sldId id="257"/>
            <p14:sldId id="258"/>
            <p14:sldId id="259"/>
            <p14:sldId id="260"/>
            <p14:sldId id="262"/>
            <p14:sldId id="281"/>
            <p14:sldId id="263"/>
            <p14:sldId id="275"/>
            <p14:sldId id="265"/>
            <p14:sldId id="28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A2A2"/>
    <a:srgbClr val="99D0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593" autoAdjust="0"/>
    <p:restoredTop sz="94660"/>
  </p:normalViewPr>
  <p:slideViewPr>
    <p:cSldViewPr snapToGrid="0">
      <p:cViewPr varScale="1">
        <p:scale>
          <a:sx n="85" d="100"/>
          <a:sy n="85" d="100"/>
        </p:scale>
        <p:origin x="840" y="62"/>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B6A7E7-E01A-4BA2-B889-FBE913C1BC8A}" type="datetimeFigureOut">
              <a:rPr lang="zh-CN" altLang="en-US" smtClean="0"/>
              <a:t>2022/3/19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DFC6EB6-B4EC-4E1D-A0D5-A6081E7574B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t>11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DFC6EB6-B4EC-4E1D-A0D5-A6081E7574B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982877" y="2106827"/>
            <a:ext cx="2644346" cy="2644346"/>
          </a:xfrm>
          <a:custGeom>
            <a:avLst/>
            <a:gdLst>
              <a:gd name="connsiteX0" fmla="*/ 1322173 w 2644346"/>
              <a:gd name="connsiteY0" fmla="*/ 0 h 2644346"/>
              <a:gd name="connsiteX1" fmla="*/ 2644346 w 2644346"/>
              <a:gd name="connsiteY1" fmla="*/ 1322173 h 2644346"/>
              <a:gd name="connsiteX2" fmla="*/ 1322173 w 2644346"/>
              <a:gd name="connsiteY2" fmla="*/ 2644346 h 2644346"/>
              <a:gd name="connsiteX3" fmla="*/ 0 w 2644346"/>
              <a:gd name="connsiteY3" fmla="*/ 1322173 h 2644346"/>
              <a:gd name="connsiteX4" fmla="*/ 1322173 w 2644346"/>
              <a:gd name="connsiteY4" fmla="*/ 0 h 264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44346" h="2644346">
                <a:moveTo>
                  <a:pt x="1322173" y="0"/>
                </a:moveTo>
                <a:cubicBezTo>
                  <a:pt x="2052389" y="0"/>
                  <a:pt x="2644346" y="591957"/>
                  <a:pt x="2644346" y="1322173"/>
                </a:cubicBezTo>
                <a:cubicBezTo>
                  <a:pt x="2644346" y="2052389"/>
                  <a:pt x="2052389" y="2644346"/>
                  <a:pt x="1322173" y="2644346"/>
                </a:cubicBezTo>
                <a:cubicBezTo>
                  <a:pt x="591957" y="2644346"/>
                  <a:pt x="0" y="2052389"/>
                  <a:pt x="0" y="1322173"/>
                </a:cubicBezTo>
                <a:cubicBezTo>
                  <a:pt x="0" y="591957"/>
                  <a:pt x="591957" y="0"/>
                  <a:pt x="1322173" y="0"/>
                </a:cubicBezTo>
                <a:close/>
              </a:path>
            </a:pathLst>
          </a:custGeom>
          <a:solidFill>
            <a:schemeClr val="bg2"/>
          </a:solidFill>
          <a:ln w="63500">
            <a:solidFill>
              <a:schemeClr val="bg1"/>
            </a:solidFill>
          </a:ln>
          <a:effectLst/>
        </p:spPr>
        <p:txBody>
          <a:bodyPr wrap="square">
            <a:noAutofit/>
          </a:bodyPr>
          <a:lstStyle/>
          <a:p>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3138487" y="1876425"/>
            <a:ext cx="5915025" cy="3105150"/>
          </a:xfrm>
          <a:custGeom>
            <a:avLst/>
            <a:gdLst>
              <a:gd name="connsiteX0" fmla="*/ 0 w 5915025"/>
              <a:gd name="connsiteY0" fmla="*/ 0 h 3105150"/>
              <a:gd name="connsiteX1" fmla="*/ 5915025 w 5915025"/>
              <a:gd name="connsiteY1" fmla="*/ 0 h 3105150"/>
              <a:gd name="connsiteX2" fmla="*/ 5915025 w 5915025"/>
              <a:gd name="connsiteY2" fmla="*/ 3105150 h 3105150"/>
              <a:gd name="connsiteX3" fmla="*/ 0 w 5915025"/>
              <a:gd name="connsiteY3" fmla="*/ 3105150 h 3105150"/>
            </a:gdLst>
            <a:ahLst/>
            <a:cxnLst>
              <a:cxn ang="0">
                <a:pos x="connsiteX0" y="connsiteY0"/>
              </a:cxn>
              <a:cxn ang="0">
                <a:pos x="connsiteX1" y="connsiteY1"/>
              </a:cxn>
              <a:cxn ang="0">
                <a:pos x="connsiteX2" y="connsiteY2"/>
              </a:cxn>
              <a:cxn ang="0">
                <a:pos x="connsiteX3" y="connsiteY3"/>
              </a:cxn>
            </a:cxnLst>
            <a:rect l="l" t="t" r="r" b="b"/>
            <a:pathLst>
              <a:path w="5915025" h="3105150">
                <a:moveTo>
                  <a:pt x="0" y="0"/>
                </a:moveTo>
                <a:lnTo>
                  <a:pt x="5915025" y="0"/>
                </a:lnTo>
                <a:lnTo>
                  <a:pt x="5915025" y="3105150"/>
                </a:lnTo>
                <a:lnTo>
                  <a:pt x="0" y="3105150"/>
                </a:lnTo>
                <a:close/>
              </a:path>
            </a:pathLst>
          </a:custGeom>
        </p:spPr>
        <p:txBody>
          <a:bodyPr wrap="square">
            <a:noAutofit/>
          </a:bodyPr>
          <a:lstStyle/>
          <a:p>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911225" y="635000"/>
            <a:ext cx="10369550" cy="5565775"/>
          </a:xfrm>
          <a:custGeom>
            <a:avLst/>
            <a:gdLst>
              <a:gd name="connsiteX0" fmla="*/ 0 w 10369550"/>
              <a:gd name="connsiteY0" fmla="*/ 0 h 5565775"/>
              <a:gd name="connsiteX1" fmla="*/ 10369550 w 10369550"/>
              <a:gd name="connsiteY1" fmla="*/ 0 h 5565775"/>
              <a:gd name="connsiteX2" fmla="*/ 10369550 w 10369550"/>
              <a:gd name="connsiteY2" fmla="*/ 5565775 h 5565775"/>
              <a:gd name="connsiteX3" fmla="*/ 0 w 10369550"/>
              <a:gd name="connsiteY3" fmla="*/ 5565775 h 5565775"/>
            </a:gdLst>
            <a:ahLst/>
            <a:cxnLst>
              <a:cxn ang="0">
                <a:pos x="connsiteX0" y="connsiteY0"/>
              </a:cxn>
              <a:cxn ang="0">
                <a:pos x="connsiteX1" y="connsiteY1"/>
              </a:cxn>
              <a:cxn ang="0">
                <a:pos x="connsiteX2" y="connsiteY2"/>
              </a:cxn>
              <a:cxn ang="0">
                <a:pos x="connsiteX3" y="connsiteY3"/>
              </a:cxn>
            </a:cxnLst>
            <a:rect l="l" t="t" r="r" b="b"/>
            <a:pathLst>
              <a:path w="10369550" h="5565775">
                <a:moveTo>
                  <a:pt x="0" y="0"/>
                </a:moveTo>
                <a:lnTo>
                  <a:pt x="10369550" y="0"/>
                </a:lnTo>
                <a:lnTo>
                  <a:pt x="10369550" y="5565775"/>
                </a:lnTo>
                <a:lnTo>
                  <a:pt x="0" y="5565775"/>
                </a:lnTo>
                <a:close/>
              </a:path>
            </a:pathLst>
          </a:custGeom>
        </p:spPr>
        <p:txBody>
          <a:bodyPr wrap="square">
            <a:noAutofit/>
          </a:bodyPr>
          <a:lstStyle/>
          <a:p>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图片占位符 10"/>
          <p:cNvSpPr>
            <a:spLocks noGrp="1"/>
          </p:cNvSpPr>
          <p:nvPr>
            <p:ph type="pic" sz="quarter" idx="10"/>
          </p:nvPr>
        </p:nvSpPr>
        <p:spPr>
          <a:xfrm>
            <a:off x="192089" y="635000"/>
            <a:ext cx="2770795" cy="5565775"/>
          </a:xfrm>
          <a:custGeom>
            <a:avLst/>
            <a:gdLst>
              <a:gd name="connsiteX0" fmla="*/ 0 w 2770795"/>
              <a:gd name="connsiteY0" fmla="*/ 0 h 5565775"/>
              <a:gd name="connsiteX1" fmla="*/ 2770795 w 2770795"/>
              <a:gd name="connsiteY1" fmla="*/ 0 h 5565775"/>
              <a:gd name="connsiteX2" fmla="*/ 2770795 w 2770795"/>
              <a:gd name="connsiteY2" fmla="*/ 5565775 h 5565775"/>
              <a:gd name="connsiteX3" fmla="*/ 0 w 2770795"/>
              <a:gd name="connsiteY3" fmla="*/ 5565775 h 5565775"/>
            </a:gdLst>
            <a:ahLst/>
            <a:cxnLst>
              <a:cxn ang="0">
                <a:pos x="connsiteX0" y="connsiteY0"/>
              </a:cxn>
              <a:cxn ang="0">
                <a:pos x="connsiteX1" y="connsiteY1"/>
              </a:cxn>
              <a:cxn ang="0">
                <a:pos x="connsiteX2" y="connsiteY2"/>
              </a:cxn>
              <a:cxn ang="0">
                <a:pos x="connsiteX3" y="connsiteY3"/>
              </a:cxn>
            </a:cxnLst>
            <a:rect l="l" t="t" r="r" b="b"/>
            <a:pathLst>
              <a:path w="2770795" h="5565775">
                <a:moveTo>
                  <a:pt x="0" y="0"/>
                </a:moveTo>
                <a:lnTo>
                  <a:pt x="2770795" y="0"/>
                </a:lnTo>
                <a:lnTo>
                  <a:pt x="2770795" y="5565775"/>
                </a:lnTo>
                <a:lnTo>
                  <a:pt x="0" y="5565775"/>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3335035" y="646112"/>
            <a:ext cx="2770795" cy="5565775"/>
          </a:xfrm>
          <a:custGeom>
            <a:avLst/>
            <a:gdLst>
              <a:gd name="connsiteX0" fmla="*/ 0 w 2770795"/>
              <a:gd name="connsiteY0" fmla="*/ 0 h 5565775"/>
              <a:gd name="connsiteX1" fmla="*/ 2770795 w 2770795"/>
              <a:gd name="connsiteY1" fmla="*/ 0 h 5565775"/>
              <a:gd name="connsiteX2" fmla="*/ 2770795 w 2770795"/>
              <a:gd name="connsiteY2" fmla="*/ 5565775 h 5565775"/>
              <a:gd name="connsiteX3" fmla="*/ 0 w 2770795"/>
              <a:gd name="connsiteY3" fmla="*/ 5565775 h 5565775"/>
            </a:gdLst>
            <a:ahLst/>
            <a:cxnLst>
              <a:cxn ang="0">
                <a:pos x="connsiteX0" y="connsiteY0"/>
              </a:cxn>
              <a:cxn ang="0">
                <a:pos x="connsiteX1" y="connsiteY1"/>
              </a:cxn>
              <a:cxn ang="0">
                <a:pos x="connsiteX2" y="connsiteY2"/>
              </a:cxn>
              <a:cxn ang="0">
                <a:pos x="connsiteX3" y="connsiteY3"/>
              </a:cxn>
            </a:cxnLst>
            <a:rect l="l" t="t" r="r" b="b"/>
            <a:pathLst>
              <a:path w="2770795" h="5565775">
                <a:moveTo>
                  <a:pt x="0" y="0"/>
                </a:moveTo>
                <a:lnTo>
                  <a:pt x="2770795" y="0"/>
                </a:lnTo>
                <a:lnTo>
                  <a:pt x="2770795" y="5565775"/>
                </a:lnTo>
                <a:lnTo>
                  <a:pt x="0" y="5565775"/>
                </a:lnTo>
                <a:close/>
              </a:path>
            </a:pathLst>
          </a:custGeom>
        </p:spPr>
        <p:txBody>
          <a:bodyPr wrap="square">
            <a:noAutofit/>
          </a:bodyPr>
          <a:lstStyle/>
          <a:p>
            <a:endParaRPr lang="zh-CN" altLang="en-US"/>
          </a:p>
        </p:txBody>
      </p:sp>
      <p:sp>
        <p:nvSpPr>
          <p:cNvPr id="9" name="图片占位符 8"/>
          <p:cNvSpPr>
            <a:spLocks noGrp="1"/>
          </p:cNvSpPr>
          <p:nvPr>
            <p:ph type="pic" sz="quarter" idx="12"/>
          </p:nvPr>
        </p:nvSpPr>
        <p:spPr>
          <a:xfrm>
            <a:off x="6477981" y="640556"/>
            <a:ext cx="2770795" cy="5565775"/>
          </a:xfrm>
          <a:custGeom>
            <a:avLst/>
            <a:gdLst>
              <a:gd name="connsiteX0" fmla="*/ 0 w 2770795"/>
              <a:gd name="connsiteY0" fmla="*/ 0 h 5565775"/>
              <a:gd name="connsiteX1" fmla="*/ 2770795 w 2770795"/>
              <a:gd name="connsiteY1" fmla="*/ 0 h 5565775"/>
              <a:gd name="connsiteX2" fmla="*/ 2770795 w 2770795"/>
              <a:gd name="connsiteY2" fmla="*/ 5565775 h 5565775"/>
              <a:gd name="connsiteX3" fmla="*/ 0 w 2770795"/>
              <a:gd name="connsiteY3" fmla="*/ 5565775 h 5565775"/>
            </a:gdLst>
            <a:ahLst/>
            <a:cxnLst>
              <a:cxn ang="0">
                <a:pos x="connsiteX0" y="connsiteY0"/>
              </a:cxn>
              <a:cxn ang="0">
                <a:pos x="connsiteX1" y="connsiteY1"/>
              </a:cxn>
              <a:cxn ang="0">
                <a:pos x="connsiteX2" y="connsiteY2"/>
              </a:cxn>
              <a:cxn ang="0">
                <a:pos x="connsiteX3" y="connsiteY3"/>
              </a:cxn>
            </a:cxnLst>
            <a:rect l="l" t="t" r="r" b="b"/>
            <a:pathLst>
              <a:path w="2770795" h="5565775">
                <a:moveTo>
                  <a:pt x="0" y="0"/>
                </a:moveTo>
                <a:lnTo>
                  <a:pt x="2770795" y="0"/>
                </a:lnTo>
                <a:lnTo>
                  <a:pt x="2770795" y="5565775"/>
                </a:lnTo>
                <a:lnTo>
                  <a:pt x="0" y="5565775"/>
                </a:lnTo>
                <a:close/>
              </a:path>
            </a:pathLst>
          </a:custGeom>
        </p:spPr>
        <p:txBody>
          <a:bodyPr wrap="square">
            <a:noAutofit/>
          </a:bodyPr>
          <a:lstStyle/>
          <a:p>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911225" y="2095501"/>
            <a:ext cx="3232150" cy="2638425"/>
          </a:xfrm>
          <a:custGeom>
            <a:avLst/>
            <a:gdLst>
              <a:gd name="connsiteX0" fmla="*/ 0 w 3232150"/>
              <a:gd name="connsiteY0" fmla="*/ 0 h 2638425"/>
              <a:gd name="connsiteX1" fmla="*/ 3232150 w 3232150"/>
              <a:gd name="connsiteY1" fmla="*/ 0 h 2638425"/>
              <a:gd name="connsiteX2" fmla="*/ 3232150 w 3232150"/>
              <a:gd name="connsiteY2" fmla="*/ 2638425 h 2638425"/>
              <a:gd name="connsiteX3" fmla="*/ 0 w 3232150"/>
              <a:gd name="connsiteY3" fmla="*/ 2638425 h 2638425"/>
            </a:gdLst>
            <a:ahLst/>
            <a:cxnLst>
              <a:cxn ang="0">
                <a:pos x="connsiteX0" y="connsiteY0"/>
              </a:cxn>
              <a:cxn ang="0">
                <a:pos x="connsiteX1" y="connsiteY1"/>
              </a:cxn>
              <a:cxn ang="0">
                <a:pos x="connsiteX2" y="connsiteY2"/>
              </a:cxn>
              <a:cxn ang="0">
                <a:pos x="connsiteX3" y="connsiteY3"/>
              </a:cxn>
            </a:cxnLst>
            <a:rect l="l" t="t" r="r" b="b"/>
            <a:pathLst>
              <a:path w="3232150" h="2638425">
                <a:moveTo>
                  <a:pt x="0" y="0"/>
                </a:moveTo>
                <a:lnTo>
                  <a:pt x="3232150" y="0"/>
                </a:lnTo>
                <a:lnTo>
                  <a:pt x="3232150" y="2638425"/>
                </a:lnTo>
                <a:lnTo>
                  <a:pt x="0" y="2638425"/>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4479925" y="2109788"/>
            <a:ext cx="3232150" cy="2638425"/>
          </a:xfrm>
          <a:custGeom>
            <a:avLst/>
            <a:gdLst>
              <a:gd name="connsiteX0" fmla="*/ 0 w 3232150"/>
              <a:gd name="connsiteY0" fmla="*/ 0 h 2638425"/>
              <a:gd name="connsiteX1" fmla="*/ 3232150 w 3232150"/>
              <a:gd name="connsiteY1" fmla="*/ 0 h 2638425"/>
              <a:gd name="connsiteX2" fmla="*/ 3232150 w 3232150"/>
              <a:gd name="connsiteY2" fmla="*/ 2638425 h 2638425"/>
              <a:gd name="connsiteX3" fmla="*/ 0 w 3232150"/>
              <a:gd name="connsiteY3" fmla="*/ 2638425 h 2638425"/>
            </a:gdLst>
            <a:ahLst/>
            <a:cxnLst>
              <a:cxn ang="0">
                <a:pos x="connsiteX0" y="connsiteY0"/>
              </a:cxn>
              <a:cxn ang="0">
                <a:pos x="connsiteX1" y="connsiteY1"/>
              </a:cxn>
              <a:cxn ang="0">
                <a:pos x="connsiteX2" y="connsiteY2"/>
              </a:cxn>
              <a:cxn ang="0">
                <a:pos x="connsiteX3" y="connsiteY3"/>
              </a:cxn>
            </a:cxnLst>
            <a:rect l="l" t="t" r="r" b="b"/>
            <a:pathLst>
              <a:path w="3232150" h="2638425">
                <a:moveTo>
                  <a:pt x="0" y="0"/>
                </a:moveTo>
                <a:lnTo>
                  <a:pt x="3232150" y="0"/>
                </a:lnTo>
                <a:lnTo>
                  <a:pt x="3232150" y="2638425"/>
                </a:lnTo>
                <a:lnTo>
                  <a:pt x="0" y="2638425"/>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8048625" y="2124075"/>
            <a:ext cx="3232150" cy="2638425"/>
          </a:xfrm>
          <a:custGeom>
            <a:avLst/>
            <a:gdLst>
              <a:gd name="connsiteX0" fmla="*/ 0 w 3232150"/>
              <a:gd name="connsiteY0" fmla="*/ 0 h 2638425"/>
              <a:gd name="connsiteX1" fmla="*/ 3232150 w 3232150"/>
              <a:gd name="connsiteY1" fmla="*/ 0 h 2638425"/>
              <a:gd name="connsiteX2" fmla="*/ 3232150 w 3232150"/>
              <a:gd name="connsiteY2" fmla="*/ 2638425 h 2638425"/>
              <a:gd name="connsiteX3" fmla="*/ 0 w 3232150"/>
              <a:gd name="connsiteY3" fmla="*/ 2638425 h 2638425"/>
            </a:gdLst>
            <a:ahLst/>
            <a:cxnLst>
              <a:cxn ang="0">
                <a:pos x="connsiteX0" y="connsiteY0"/>
              </a:cxn>
              <a:cxn ang="0">
                <a:pos x="connsiteX1" y="connsiteY1"/>
              </a:cxn>
              <a:cxn ang="0">
                <a:pos x="connsiteX2" y="connsiteY2"/>
              </a:cxn>
              <a:cxn ang="0">
                <a:pos x="connsiteX3" y="connsiteY3"/>
              </a:cxn>
            </a:cxnLst>
            <a:rect l="l" t="t" r="r" b="b"/>
            <a:pathLst>
              <a:path w="3232150" h="2638425">
                <a:moveTo>
                  <a:pt x="0" y="0"/>
                </a:moveTo>
                <a:lnTo>
                  <a:pt x="3232150" y="0"/>
                </a:lnTo>
                <a:lnTo>
                  <a:pt x="3232150" y="2638425"/>
                </a:lnTo>
                <a:lnTo>
                  <a:pt x="0" y="2638425"/>
                </a:lnTo>
                <a:close/>
              </a:path>
            </a:pathLst>
          </a:custGeom>
        </p:spPr>
        <p:txBody>
          <a:bodyPr wrap="square">
            <a:noAutofit/>
          </a:bodyPr>
          <a:lstStyle/>
          <a:p>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911226" y="635001"/>
            <a:ext cx="5184775" cy="5565775"/>
          </a:xfrm>
          <a:custGeom>
            <a:avLst/>
            <a:gdLst>
              <a:gd name="connsiteX0" fmla="*/ 0 w 5184775"/>
              <a:gd name="connsiteY0" fmla="*/ 0 h 5565775"/>
              <a:gd name="connsiteX1" fmla="*/ 5184775 w 5184775"/>
              <a:gd name="connsiteY1" fmla="*/ 0 h 5565775"/>
              <a:gd name="connsiteX2" fmla="*/ 5184775 w 5184775"/>
              <a:gd name="connsiteY2" fmla="*/ 5565775 h 5565775"/>
              <a:gd name="connsiteX3" fmla="*/ 0 w 5184775"/>
              <a:gd name="connsiteY3" fmla="*/ 5565775 h 5565775"/>
            </a:gdLst>
            <a:ahLst/>
            <a:cxnLst>
              <a:cxn ang="0">
                <a:pos x="connsiteX0" y="connsiteY0"/>
              </a:cxn>
              <a:cxn ang="0">
                <a:pos x="connsiteX1" y="connsiteY1"/>
              </a:cxn>
              <a:cxn ang="0">
                <a:pos x="connsiteX2" y="connsiteY2"/>
              </a:cxn>
              <a:cxn ang="0">
                <a:pos x="connsiteX3" y="connsiteY3"/>
              </a:cxn>
            </a:cxnLst>
            <a:rect l="l" t="t" r="r" b="b"/>
            <a:pathLst>
              <a:path w="5184775" h="5565775">
                <a:moveTo>
                  <a:pt x="0" y="0"/>
                </a:moveTo>
                <a:lnTo>
                  <a:pt x="5184775" y="0"/>
                </a:lnTo>
                <a:lnTo>
                  <a:pt x="5184775" y="5565775"/>
                </a:lnTo>
                <a:lnTo>
                  <a:pt x="0" y="5565775"/>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6210300" y="2171700"/>
            <a:ext cx="1257300" cy="1257300"/>
          </a:xfrm>
          <a:custGeom>
            <a:avLst/>
            <a:gdLst>
              <a:gd name="connsiteX0" fmla="*/ 628650 w 1257300"/>
              <a:gd name="connsiteY0" fmla="*/ 0 h 1257300"/>
              <a:gd name="connsiteX1" fmla="*/ 1257300 w 1257300"/>
              <a:gd name="connsiteY1" fmla="*/ 628650 h 1257300"/>
              <a:gd name="connsiteX2" fmla="*/ 628650 w 1257300"/>
              <a:gd name="connsiteY2" fmla="*/ 1257300 h 1257300"/>
              <a:gd name="connsiteX3" fmla="*/ 0 w 1257300"/>
              <a:gd name="connsiteY3" fmla="*/ 628650 h 1257300"/>
              <a:gd name="connsiteX4" fmla="*/ 628650 w 1257300"/>
              <a:gd name="connsiteY4" fmla="*/ 0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257300">
                <a:moveTo>
                  <a:pt x="628650" y="0"/>
                </a:moveTo>
                <a:cubicBezTo>
                  <a:pt x="975844" y="0"/>
                  <a:pt x="1257300" y="281456"/>
                  <a:pt x="1257300" y="628650"/>
                </a:cubicBezTo>
                <a:cubicBezTo>
                  <a:pt x="1257300" y="975844"/>
                  <a:pt x="975844" y="1257300"/>
                  <a:pt x="628650" y="1257300"/>
                </a:cubicBezTo>
                <a:cubicBezTo>
                  <a:pt x="281456" y="1257300"/>
                  <a:pt x="0" y="975844"/>
                  <a:pt x="0" y="628650"/>
                </a:cubicBezTo>
                <a:cubicBezTo>
                  <a:pt x="0" y="281456"/>
                  <a:pt x="281456" y="0"/>
                  <a:pt x="628650" y="0"/>
                </a:cubicBez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9324975" y="2171700"/>
            <a:ext cx="1257300" cy="1257300"/>
          </a:xfrm>
          <a:custGeom>
            <a:avLst/>
            <a:gdLst>
              <a:gd name="connsiteX0" fmla="*/ 628650 w 1257300"/>
              <a:gd name="connsiteY0" fmla="*/ 0 h 1257300"/>
              <a:gd name="connsiteX1" fmla="*/ 1257300 w 1257300"/>
              <a:gd name="connsiteY1" fmla="*/ 628650 h 1257300"/>
              <a:gd name="connsiteX2" fmla="*/ 628650 w 1257300"/>
              <a:gd name="connsiteY2" fmla="*/ 1257300 h 1257300"/>
              <a:gd name="connsiteX3" fmla="*/ 0 w 1257300"/>
              <a:gd name="connsiteY3" fmla="*/ 628650 h 1257300"/>
              <a:gd name="connsiteX4" fmla="*/ 628650 w 1257300"/>
              <a:gd name="connsiteY4" fmla="*/ 0 h 1257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300" h="1257300">
                <a:moveTo>
                  <a:pt x="628650" y="0"/>
                </a:moveTo>
                <a:cubicBezTo>
                  <a:pt x="975844" y="0"/>
                  <a:pt x="1257300" y="281456"/>
                  <a:pt x="1257300" y="628650"/>
                </a:cubicBezTo>
                <a:cubicBezTo>
                  <a:pt x="1257300" y="975844"/>
                  <a:pt x="975844" y="1257300"/>
                  <a:pt x="628650" y="1257300"/>
                </a:cubicBezTo>
                <a:cubicBezTo>
                  <a:pt x="281456" y="1257300"/>
                  <a:pt x="0" y="975844"/>
                  <a:pt x="0" y="628650"/>
                </a:cubicBezTo>
                <a:cubicBezTo>
                  <a:pt x="0" y="281456"/>
                  <a:pt x="281456" y="0"/>
                  <a:pt x="628650" y="0"/>
                </a:cubicBezTo>
                <a:close/>
              </a:path>
            </a:pathLst>
          </a:custGeom>
        </p:spPr>
        <p:txBody>
          <a:bodyPr wrap="square">
            <a:noAutofit/>
          </a:bodyPr>
          <a:lstStyle/>
          <a:p>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911226" y="3048000"/>
            <a:ext cx="3879850" cy="2541588"/>
          </a:xfrm>
          <a:custGeom>
            <a:avLst/>
            <a:gdLst>
              <a:gd name="connsiteX0" fmla="*/ 0 w 3879850"/>
              <a:gd name="connsiteY0" fmla="*/ 0 h 2541588"/>
              <a:gd name="connsiteX1" fmla="*/ 3879850 w 3879850"/>
              <a:gd name="connsiteY1" fmla="*/ 0 h 2541588"/>
              <a:gd name="connsiteX2" fmla="*/ 3879850 w 3879850"/>
              <a:gd name="connsiteY2" fmla="*/ 2541588 h 2541588"/>
              <a:gd name="connsiteX3" fmla="*/ 0 w 3879850"/>
              <a:gd name="connsiteY3" fmla="*/ 2541588 h 2541588"/>
            </a:gdLst>
            <a:ahLst/>
            <a:cxnLst>
              <a:cxn ang="0">
                <a:pos x="connsiteX0" y="connsiteY0"/>
              </a:cxn>
              <a:cxn ang="0">
                <a:pos x="connsiteX1" y="connsiteY1"/>
              </a:cxn>
              <a:cxn ang="0">
                <a:pos x="connsiteX2" y="connsiteY2"/>
              </a:cxn>
              <a:cxn ang="0">
                <a:pos x="connsiteX3" y="connsiteY3"/>
              </a:cxn>
            </a:cxnLst>
            <a:rect l="l" t="t" r="r" b="b"/>
            <a:pathLst>
              <a:path w="3879850" h="2541588">
                <a:moveTo>
                  <a:pt x="0" y="0"/>
                </a:moveTo>
                <a:lnTo>
                  <a:pt x="3879850" y="0"/>
                </a:lnTo>
                <a:lnTo>
                  <a:pt x="3879850" y="2541588"/>
                </a:lnTo>
                <a:lnTo>
                  <a:pt x="0" y="2541588"/>
                </a:lnTo>
                <a:close/>
              </a:path>
            </a:pathLst>
          </a:custGeom>
        </p:spPr>
        <p:txBody>
          <a:bodyPr wrap="square">
            <a:noAutofit/>
          </a:bodyPr>
          <a:lstStyle/>
          <a:p>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0" y="1998663"/>
            <a:ext cx="4333875" cy="3038475"/>
          </a:xfrm>
          <a:custGeom>
            <a:avLst/>
            <a:gdLst>
              <a:gd name="connsiteX0" fmla="*/ 0 w 4333875"/>
              <a:gd name="connsiteY0" fmla="*/ 0 h 3038475"/>
              <a:gd name="connsiteX1" fmla="*/ 4333875 w 4333875"/>
              <a:gd name="connsiteY1" fmla="*/ 0 h 3038475"/>
              <a:gd name="connsiteX2" fmla="*/ 4333875 w 4333875"/>
              <a:gd name="connsiteY2" fmla="*/ 3038475 h 3038475"/>
              <a:gd name="connsiteX3" fmla="*/ 0 w 4333875"/>
              <a:gd name="connsiteY3" fmla="*/ 3038475 h 3038475"/>
            </a:gdLst>
            <a:ahLst/>
            <a:cxnLst>
              <a:cxn ang="0">
                <a:pos x="connsiteX0" y="connsiteY0"/>
              </a:cxn>
              <a:cxn ang="0">
                <a:pos x="connsiteX1" y="connsiteY1"/>
              </a:cxn>
              <a:cxn ang="0">
                <a:pos x="connsiteX2" y="connsiteY2"/>
              </a:cxn>
              <a:cxn ang="0">
                <a:pos x="connsiteX3" y="connsiteY3"/>
              </a:cxn>
            </a:cxnLst>
            <a:rect l="l" t="t" r="r" b="b"/>
            <a:pathLst>
              <a:path w="4333875" h="3038475">
                <a:moveTo>
                  <a:pt x="0" y="0"/>
                </a:moveTo>
                <a:lnTo>
                  <a:pt x="4333875" y="0"/>
                </a:lnTo>
                <a:lnTo>
                  <a:pt x="4333875" y="3038475"/>
                </a:lnTo>
                <a:lnTo>
                  <a:pt x="0" y="3038475"/>
                </a:lnTo>
                <a:close/>
              </a:path>
            </a:pathLst>
          </a:custGeom>
        </p:spPr>
        <p:txBody>
          <a:bodyPr wrap="square">
            <a:noAutofit/>
          </a:bodyPr>
          <a:lstStyle/>
          <a:p>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6" name="图片占位符 15"/>
          <p:cNvSpPr>
            <a:spLocks noGrp="1"/>
          </p:cNvSpPr>
          <p:nvPr>
            <p:ph type="pic" sz="quarter" idx="10"/>
          </p:nvPr>
        </p:nvSpPr>
        <p:spPr>
          <a:xfrm>
            <a:off x="911226" y="635000"/>
            <a:ext cx="2511749" cy="1727200"/>
          </a:xfrm>
          <a:custGeom>
            <a:avLst/>
            <a:gdLst>
              <a:gd name="connsiteX0" fmla="*/ 0 w 2511749"/>
              <a:gd name="connsiteY0" fmla="*/ 0 h 1727200"/>
              <a:gd name="connsiteX1" fmla="*/ 2511749 w 2511749"/>
              <a:gd name="connsiteY1" fmla="*/ 0 h 1727200"/>
              <a:gd name="connsiteX2" fmla="*/ 2511749 w 2511749"/>
              <a:gd name="connsiteY2" fmla="*/ 1727200 h 1727200"/>
              <a:gd name="connsiteX3" fmla="*/ 0 w 2511749"/>
              <a:gd name="connsiteY3" fmla="*/ 1727200 h 1727200"/>
            </a:gdLst>
            <a:ahLst/>
            <a:cxnLst>
              <a:cxn ang="0">
                <a:pos x="connsiteX0" y="connsiteY0"/>
              </a:cxn>
              <a:cxn ang="0">
                <a:pos x="connsiteX1" y="connsiteY1"/>
              </a:cxn>
              <a:cxn ang="0">
                <a:pos x="connsiteX2" y="connsiteY2"/>
              </a:cxn>
              <a:cxn ang="0">
                <a:pos x="connsiteX3" y="connsiteY3"/>
              </a:cxn>
            </a:cxnLst>
            <a:rect l="l" t="t" r="r" b="b"/>
            <a:pathLst>
              <a:path w="2511749" h="1727200">
                <a:moveTo>
                  <a:pt x="0" y="0"/>
                </a:moveTo>
                <a:lnTo>
                  <a:pt x="2511749" y="0"/>
                </a:lnTo>
                <a:lnTo>
                  <a:pt x="2511749" y="1727200"/>
                </a:lnTo>
                <a:lnTo>
                  <a:pt x="0" y="1727200"/>
                </a:lnTo>
                <a:close/>
              </a:path>
            </a:pathLst>
          </a:custGeom>
        </p:spPr>
        <p:txBody>
          <a:bodyPr wrap="square">
            <a:noAutofit/>
          </a:bodyPr>
          <a:lstStyle/>
          <a:p>
            <a:endParaRPr lang="zh-CN" altLang="en-US"/>
          </a:p>
        </p:txBody>
      </p:sp>
      <p:sp>
        <p:nvSpPr>
          <p:cNvPr id="15" name="图片占位符 14"/>
          <p:cNvSpPr>
            <a:spLocks noGrp="1"/>
          </p:cNvSpPr>
          <p:nvPr>
            <p:ph type="pic" sz="quarter" idx="11"/>
          </p:nvPr>
        </p:nvSpPr>
        <p:spPr>
          <a:xfrm>
            <a:off x="911226" y="2482849"/>
            <a:ext cx="2511749" cy="3717925"/>
          </a:xfrm>
          <a:custGeom>
            <a:avLst/>
            <a:gdLst>
              <a:gd name="connsiteX0" fmla="*/ 0 w 2511749"/>
              <a:gd name="connsiteY0" fmla="*/ 0 h 3717925"/>
              <a:gd name="connsiteX1" fmla="*/ 2511749 w 2511749"/>
              <a:gd name="connsiteY1" fmla="*/ 0 h 3717925"/>
              <a:gd name="connsiteX2" fmla="*/ 2511749 w 2511749"/>
              <a:gd name="connsiteY2" fmla="*/ 3717925 h 3717925"/>
              <a:gd name="connsiteX3" fmla="*/ 0 w 2511749"/>
              <a:gd name="connsiteY3" fmla="*/ 3717925 h 3717925"/>
            </a:gdLst>
            <a:ahLst/>
            <a:cxnLst>
              <a:cxn ang="0">
                <a:pos x="connsiteX0" y="connsiteY0"/>
              </a:cxn>
              <a:cxn ang="0">
                <a:pos x="connsiteX1" y="connsiteY1"/>
              </a:cxn>
              <a:cxn ang="0">
                <a:pos x="connsiteX2" y="connsiteY2"/>
              </a:cxn>
              <a:cxn ang="0">
                <a:pos x="connsiteX3" y="connsiteY3"/>
              </a:cxn>
            </a:cxnLst>
            <a:rect l="l" t="t" r="r" b="b"/>
            <a:pathLst>
              <a:path w="2511749" h="3717925">
                <a:moveTo>
                  <a:pt x="0" y="0"/>
                </a:moveTo>
                <a:lnTo>
                  <a:pt x="2511749" y="0"/>
                </a:lnTo>
                <a:lnTo>
                  <a:pt x="2511749" y="3717925"/>
                </a:lnTo>
                <a:lnTo>
                  <a:pt x="0" y="3717925"/>
                </a:lnTo>
                <a:close/>
              </a:path>
            </a:pathLst>
          </a:custGeom>
        </p:spPr>
        <p:txBody>
          <a:bodyPr wrap="square">
            <a:noAutofit/>
          </a:bodyPr>
          <a:lstStyle/>
          <a:p>
            <a:endParaRPr lang="zh-CN" altLang="en-US"/>
          </a:p>
        </p:txBody>
      </p:sp>
      <p:sp>
        <p:nvSpPr>
          <p:cNvPr id="14" name="图片占位符 13"/>
          <p:cNvSpPr>
            <a:spLocks noGrp="1"/>
          </p:cNvSpPr>
          <p:nvPr>
            <p:ph type="pic" sz="quarter" idx="12"/>
          </p:nvPr>
        </p:nvSpPr>
        <p:spPr>
          <a:xfrm>
            <a:off x="3536466" y="4473575"/>
            <a:ext cx="2511749" cy="1727200"/>
          </a:xfrm>
          <a:custGeom>
            <a:avLst/>
            <a:gdLst>
              <a:gd name="connsiteX0" fmla="*/ 0 w 2511749"/>
              <a:gd name="connsiteY0" fmla="*/ 0 h 1727200"/>
              <a:gd name="connsiteX1" fmla="*/ 2511749 w 2511749"/>
              <a:gd name="connsiteY1" fmla="*/ 0 h 1727200"/>
              <a:gd name="connsiteX2" fmla="*/ 2511749 w 2511749"/>
              <a:gd name="connsiteY2" fmla="*/ 1727200 h 1727200"/>
              <a:gd name="connsiteX3" fmla="*/ 0 w 2511749"/>
              <a:gd name="connsiteY3" fmla="*/ 1727200 h 1727200"/>
            </a:gdLst>
            <a:ahLst/>
            <a:cxnLst>
              <a:cxn ang="0">
                <a:pos x="connsiteX0" y="connsiteY0"/>
              </a:cxn>
              <a:cxn ang="0">
                <a:pos x="connsiteX1" y="connsiteY1"/>
              </a:cxn>
              <a:cxn ang="0">
                <a:pos x="connsiteX2" y="connsiteY2"/>
              </a:cxn>
              <a:cxn ang="0">
                <a:pos x="connsiteX3" y="connsiteY3"/>
              </a:cxn>
            </a:cxnLst>
            <a:rect l="l" t="t" r="r" b="b"/>
            <a:pathLst>
              <a:path w="2511749" h="1727200">
                <a:moveTo>
                  <a:pt x="0" y="0"/>
                </a:moveTo>
                <a:lnTo>
                  <a:pt x="2511749" y="0"/>
                </a:lnTo>
                <a:lnTo>
                  <a:pt x="2511749" y="1727200"/>
                </a:lnTo>
                <a:lnTo>
                  <a:pt x="0" y="1727200"/>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152747" y="4473575"/>
            <a:ext cx="2511749" cy="1727200"/>
          </a:xfrm>
          <a:custGeom>
            <a:avLst/>
            <a:gdLst>
              <a:gd name="connsiteX0" fmla="*/ 0 w 2511749"/>
              <a:gd name="connsiteY0" fmla="*/ 0 h 1727200"/>
              <a:gd name="connsiteX1" fmla="*/ 2511749 w 2511749"/>
              <a:gd name="connsiteY1" fmla="*/ 0 h 1727200"/>
              <a:gd name="connsiteX2" fmla="*/ 2511749 w 2511749"/>
              <a:gd name="connsiteY2" fmla="*/ 1727200 h 1727200"/>
              <a:gd name="connsiteX3" fmla="*/ 0 w 2511749"/>
              <a:gd name="connsiteY3" fmla="*/ 1727200 h 1727200"/>
            </a:gdLst>
            <a:ahLst/>
            <a:cxnLst>
              <a:cxn ang="0">
                <a:pos x="connsiteX0" y="connsiteY0"/>
              </a:cxn>
              <a:cxn ang="0">
                <a:pos x="connsiteX1" y="connsiteY1"/>
              </a:cxn>
              <a:cxn ang="0">
                <a:pos x="connsiteX2" y="connsiteY2"/>
              </a:cxn>
              <a:cxn ang="0">
                <a:pos x="connsiteX3" y="connsiteY3"/>
              </a:cxn>
            </a:cxnLst>
            <a:rect l="l" t="t" r="r" b="b"/>
            <a:pathLst>
              <a:path w="2511749" h="1727200">
                <a:moveTo>
                  <a:pt x="0" y="0"/>
                </a:moveTo>
                <a:lnTo>
                  <a:pt x="2511749" y="0"/>
                </a:lnTo>
                <a:lnTo>
                  <a:pt x="2511749" y="1727200"/>
                </a:lnTo>
                <a:lnTo>
                  <a:pt x="0" y="1727200"/>
                </a:lnTo>
                <a:close/>
              </a:path>
            </a:pathLst>
          </a:custGeom>
        </p:spPr>
        <p:txBody>
          <a:bodyPr wrap="square">
            <a:noAutofit/>
          </a:bodyPr>
          <a:lstStyle/>
          <a:p>
            <a:endParaRPr lang="zh-CN" altLang="en-US"/>
          </a:p>
        </p:txBody>
      </p:sp>
      <p:sp>
        <p:nvSpPr>
          <p:cNvPr id="21" name="图片占位符 20"/>
          <p:cNvSpPr>
            <a:spLocks noGrp="1"/>
          </p:cNvSpPr>
          <p:nvPr>
            <p:ph type="pic" sz="quarter" idx="14"/>
          </p:nvPr>
        </p:nvSpPr>
        <p:spPr>
          <a:xfrm>
            <a:off x="6152746" y="635000"/>
            <a:ext cx="2511749" cy="3717925"/>
          </a:xfrm>
          <a:custGeom>
            <a:avLst/>
            <a:gdLst>
              <a:gd name="connsiteX0" fmla="*/ 0 w 2511749"/>
              <a:gd name="connsiteY0" fmla="*/ 0 h 3717925"/>
              <a:gd name="connsiteX1" fmla="*/ 2511749 w 2511749"/>
              <a:gd name="connsiteY1" fmla="*/ 0 h 3717925"/>
              <a:gd name="connsiteX2" fmla="*/ 2511749 w 2511749"/>
              <a:gd name="connsiteY2" fmla="*/ 3717925 h 3717925"/>
              <a:gd name="connsiteX3" fmla="*/ 0 w 2511749"/>
              <a:gd name="connsiteY3" fmla="*/ 3717925 h 3717925"/>
            </a:gdLst>
            <a:ahLst/>
            <a:cxnLst>
              <a:cxn ang="0">
                <a:pos x="connsiteX0" y="connsiteY0"/>
              </a:cxn>
              <a:cxn ang="0">
                <a:pos x="connsiteX1" y="connsiteY1"/>
              </a:cxn>
              <a:cxn ang="0">
                <a:pos x="connsiteX2" y="connsiteY2"/>
              </a:cxn>
              <a:cxn ang="0">
                <a:pos x="connsiteX3" y="connsiteY3"/>
              </a:cxn>
            </a:cxnLst>
            <a:rect l="l" t="t" r="r" b="b"/>
            <a:pathLst>
              <a:path w="2511749" h="3717925">
                <a:moveTo>
                  <a:pt x="0" y="0"/>
                </a:moveTo>
                <a:lnTo>
                  <a:pt x="2511749" y="0"/>
                </a:lnTo>
                <a:lnTo>
                  <a:pt x="2511749" y="3717925"/>
                </a:lnTo>
                <a:lnTo>
                  <a:pt x="0" y="3717925"/>
                </a:lnTo>
                <a:close/>
              </a:path>
            </a:pathLst>
          </a:custGeom>
        </p:spPr>
        <p:txBody>
          <a:bodyPr wrap="square">
            <a:noAutofit/>
          </a:bodyPr>
          <a:lstStyle/>
          <a:p>
            <a:endParaRPr lang="zh-CN" altLang="en-US"/>
          </a:p>
        </p:txBody>
      </p:sp>
      <p:sp>
        <p:nvSpPr>
          <p:cNvPr id="20" name="图片占位符 19"/>
          <p:cNvSpPr>
            <a:spLocks noGrp="1"/>
          </p:cNvSpPr>
          <p:nvPr>
            <p:ph type="pic" sz="quarter" idx="15"/>
          </p:nvPr>
        </p:nvSpPr>
        <p:spPr>
          <a:xfrm>
            <a:off x="8769026" y="635000"/>
            <a:ext cx="2511749" cy="3717925"/>
          </a:xfrm>
          <a:custGeom>
            <a:avLst/>
            <a:gdLst>
              <a:gd name="connsiteX0" fmla="*/ 0 w 2511749"/>
              <a:gd name="connsiteY0" fmla="*/ 0 h 3717925"/>
              <a:gd name="connsiteX1" fmla="*/ 2511749 w 2511749"/>
              <a:gd name="connsiteY1" fmla="*/ 0 h 3717925"/>
              <a:gd name="connsiteX2" fmla="*/ 2511749 w 2511749"/>
              <a:gd name="connsiteY2" fmla="*/ 3717925 h 3717925"/>
              <a:gd name="connsiteX3" fmla="*/ 0 w 2511749"/>
              <a:gd name="connsiteY3" fmla="*/ 3717925 h 3717925"/>
            </a:gdLst>
            <a:ahLst/>
            <a:cxnLst>
              <a:cxn ang="0">
                <a:pos x="connsiteX0" y="connsiteY0"/>
              </a:cxn>
              <a:cxn ang="0">
                <a:pos x="connsiteX1" y="connsiteY1"/>
              </a:cxn>
              <a:cxn ang="0">
                <a:pos x="connsiteX2" y="connsiteY2"/>
              </a:cxn>
              <a:cxn ang="0">
                <a:pos x="connsiteX3" y="connsiteY3"/>
              </a:cxn>
            </a:cxnLst>
            <a:rect l="l" t="t" r="r" b="b"/>
            <a:pathLst>
              <a:path w="2511749" h="3717925">
                <a:moveTo>
                  <a:pt x="0" y="0"/>
                </a:moveTo>
                <a:lnTo>
                  <a:pt x="2511749" y="0"/>
                </a:lnTo>
                <a:lnTo>
                  <a:pt x="2511749" y="3717925"/>
                </a:lnTo>
                <a:lnTo>
                  <a:pt x="0" y="3717925"/>
                </a:lnTo>
                <a:close/>
              </a:path>
            </a:pathLst>
          </a:custGeom>
        </p:spPr>
        <p:txBody>
          <a:bodyPr wrap="square">
            <a:noAutofit/>
          </a:bodyPr>
          <a:lstStyle/>
          <a:p>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图片占位符 7"/>
          <p:cNvSpPr>
            <a:spLocks noGrp="1"/>
          </p:cNvSpPr>
          <p:nvPr>
            <p:ph type="pic" sz="quarter" idx="10"/>
          </p:nvPr>
        </p:nvSpPr>
        <p:spPr>
          <a:xfrm>
            <a:off x="911225" y="635000"/>
            <a:ext cx="5184775" cy="5565775"/>
          </a:xfrm>
          <a:custGeom>
            <a:avLst/>
            <a:gdLst>
              <a:gd name="connsiteX0" fmla="*/ 0 w 5184775"/>
              <a:gd name="connsiteY0" fmla="*/ 0 h 5565775"/>
              <a:gd name="connsiteX1" fmla="*/ 5184775 w 5184775"/>
              <a:gd name="connsiteY1" fmla="*/ 0 h 5565775"/>
              <a:gd name="connsiteX2" fmla="*/ 5184775 w 5184775"/>
              <a:gd name="connsiteY2" fmla="*/ 5565775 h 5565775"/>
              <a:gd name="connsiteX3" fmla="*/ 0 w 5184775"/>
              <a:gd name="connsiteY3" fmla="*/ 5565775 h 5565775"/>
            </a:gdLst>
            <a:ahLst/>
            <a:cxnLst>
              <a:cxn ang="0">
                <a:pos x="connsiteX0" y="connsiteY0"/>
              </a:cxn>
              <a:cxn ang="0">
                <a:pos x="connsiteX1" y="connsiteY1"/>
              </a:cxn>
              <a:cxn ang="0">
                <a:pos x="connsiteX2" y="connsiteY2"/>
              </a:cxn>
              <a:cxn ang="0">
                <a:pos x="connsiteX3" y="connsiteY3"/>
              </a:cxn>
            </a:cxnLst>
            <a:rect l="l" t="t" r="r" b="b"/>
            <a:pathLst>
              <a:path w="5184775" h="5565775">
                <a:moveTo>
                  <a:pt x="0" y="0"/>
                </a:moveTo>
                <a:lnTo>
                  <a:pt x="5184775" y="0"/>
                </a:lnTo>
                <a:lnTo>
                  <a:pt x="5184775" y="5565775"/>
                </a:lnTo>
                <a:lnTo>
                  <a:pt x="0" y="5565775"/>
                </a:lnTo>
                <a:close/>
              </a:path>
            </a:pathLst>
          </a:custGeom>
        </p:spPr>
        <p:txBody>
          <a:bodyPr wrap="square">
            <a:noAutofit/>
          </a:bodyPr>
          <a:lstStyle/>
          <a:p>
            <a:endParaRPr lang="zh-CN" altLang="en-US"/>
          </a:p>
        </p:txBody>
      </p:sp>
      <p:sp>
        <p:nvSpPr>
          <p:cNvPr id="14" name="图片占位符 13"/>
          <p:cNvSpPr>
            <a:spLocks noGrp="1"/>
          </p:cNvSpPr>
          <p:nvPr>
            <p:ph type="pic" sz="quarter" idx="11"/>
          </p:nvPr>
        </p:nvSpPr>
        <p:spPr>
          <a:xfrm>
            <a:off x="6096000" y="635000"/>
            <a:ext cx="2592388" cy="2782888"/>
          </a:xfrm>
          <a:custGeom>
            <a:avLst/>
            <a:gdLst>
              <a:gd name="connsiteX0" fmla="*/ 0 w 2592388"/>
              <a:gd name="connsiteY0" fmla="*/ 0 h 2782888"/>
              <a:gd name="connsiteX1" fmla="*/ 2592388 w 2592388"/>
              <a:gd name="connsiteY1" fmla="*/ 0 h 2782888"/>
              <a:gd name="connsiteX2" fmla="*/ 2592388 w 2592388"/>
              <a:gd name="connsiteY2" fmla="*/ 2782888 h 2782888"/>
              <a:gd name="connsiteX3" fmla="*/ 0 w 2592388"/>
              <a:gd name="connsiteY3" fmla="*/ 2782888 h 2782888"/>
            </a:gdLst>
            <a:ahLst/>
            <a:cxnLst>
              <a:cxn ang="0">
                <a:pos x="connsiteX0" y="connsiteY0"/>
              </a:cxn>
              <a:cxn ang="0">
                <a:pos x="connsiteX1" y="connsiteY1"/>
              </a:cxn>
              <a:cxn ang="0">
                <a:pos x="connsiteX2" y="connsiteY2"/>
              </a:cxn>
              <a:cxn ang="0">
                <a:pos x="connsiteX3" y="connsiteY3"/>
              </a:cxn>
            </a:cxnLst>
            <a:rect l="l" t="t" r="r" b="b"/>
            <a:pathLst>
              <a:path w="2592388" h="2782888">
                <a:moveTo>
                  <a:pt x="0" y="0"/>
                </a:moveTo>
                <a:lnTo>
                  <a:pt x="2592388" y="0"/>
                </a:lnTo>
                <a:lnTo>
                  <a:pt x="2592388" y="2782888"/>
                </a:lnTo>
                <a:lnTo>
                  <a:pt x="0" y="2782888"/>
                </a:lnTo>
                <a:close/>
              </a:path>
            </a:pathLst>
          </a:custGeom>
        </p:spPr>
        <p:txBody>
          <a:bodyPr wrap="square">
            <a:noAutofit/>
          </a:bodyPr>
          <a:lstStyle/>
          <a:p>
            <a:endParaRPr lang="zh-CN" altLang="en-US"/>
          </a:p>
        </p:txBody>
      </p:sp>
      <p:sp>
        <p:nvSpPr>
          <p:cNvPr id="15" name="图片占位符 14"/>
          <p:cNvSpPr>
            <a:spLocks noGrp="1"/>
          </p:cNvSpPr>
          <p:nvPr>
            <p:ph type="pic" sz="quarter" idx="12"/>
          </p:nvPr>
        </p:nvSpPr>
        <p:spPr>
          <a:xfrm>
            <a:off x="8688389" y="635000"/>
            <a:ext cx="2592387" cy="2782888"/>
          </a:xfrm>
          <a:custGeom>
            <a:avLst/>
            <a:gdLst>
              <a:gd name="connsiteX0" fmla="*/ 0 w 2592387"/>
              <a:gd name="connsiteY0" fmla="*/ 0 h 2782888"/>
              <a:gd name="connsiteX1" fmla="*/ 2592387 w 2592387"/>
              <a:gd name="connsiteY1" fmla="*/ 0 h 2782888"/>
              <a:gd name="connsiteX2" fmla="*/ 2592387 w 2592387"/>
              <a:gd name="connsiteY2" fmla="*/ 2782888 h 2782888"/>
              <a:gd name="connsiteX3" fmla="*/ 0 w 2592387"/>
              <a:gd name="connsiteY3" fmla="*/ 2782888 h 2782888"/>
            </a:gdLst>
            <a:ahLst/>
            <a:cxnLst>
              <a:cxn ang="0">
                <a:pos x="connsiteX0" y="connsiteY0"/>
              </a:cxn>
              <a:cxn ang="0">
                <a:pos x="connsiteX1" y="connsiteY1"/>
              </a:cxn>
              <a:cxn ang="0">
                <a:pos x="connsiteX2" y="connsiteY2"/>
              </a:cxn>
              <a:cxn ang="0">
                <a:pos x="connsiteX3" y="connsiteY3"/>
              </a:cxn>
            </a:cxnLst>
            <a:rect l="l" t="t" r="r" b="b"/>
            <a:pathLst>
              <a:path w="2592387" h="2782888">
                <a:moveTo>
                  <a:pt x="0" y="0"/>
                </a:moveTo>
                <a:lnTo>
                  <a:pt x="2592387" y="0"/>
                </a:lnTo>
                <a:lnTo>
                  <a:pt x="2592387" y="2782888"/>
                </a:lnTo>
                <a:lnTo>
                  <a:pt x="0" y="2782888"/>
                </a:lnTo>
                <a:close/>
              </a:path>
            </a:pathLst>
          </a:custGeom>
        </p:spPr>
        <p:txBody>
          <a:bodyPr wrap="square">
            <a:noAutofit/>
          </a:bodyPr>
          <a:lstStyle/>
          <a:p>
            <a:endParaRPr lang="zh-CN" altLang="en-US"/>
          </a:p>
        </p:txBody>
      </p:sp>
      <p:sp>
        <p:nvSpPr>
          <p:cNvPr id="13" name="图片占位符 12"/>
          <p:cNvSpPr>
            <a:spLocks noGrp="1"/>
          </p:cNvSpPr>
          <p:nvPr>
            <p:ph type="pic" sz="quarter" idx="13"/>
          </p:nvPr>
        </p:nvSpPr>
        <p:spPr>
          <a:xfrm>
            <a:off x="6096000" y="3417888"/>
            <a:ext cx="2592388" cy="2782887"/>
          </a:xfrm>
          <a:custGeom>
            <a:avLst/>
            <a:gdLst>
              <a:gd name="connsiteX0" fmla="*/ 0 w 2592388"/>
              <a:gd name="connsiteY0" fmla="*/ 0 h 2782887"/>
              <a:gd name="connsiteX1" fmla="*/ 2592388 w 2592388"/>
              <a:gd name="connsiteY1" fmla="*/ 0 h 2782887"/>
              <a:gd name="connsiteX2" fmla="*/ 2592388 w 2592388"/>
              <a:gd name="connsiteY2" fmla="*/ 2782887 h 2782887"/>
              <a:gd name="connsiteX3" fmla="*/ 0 w 2592388"/>
              <a:gd name="connsiteY3" fmla="*/ 2782887 h 2782887"/>
            </a:gdLst>
            <a:ahLst/>
            <a:cxnLst>
              <a:cxn ang="0">
                <a:pos x="connsiteX0" y="connsiteY0"/>
              </a:cxn>
              <a:cxn ang="0">
                <a:pos x="connsiteX1" y="connsiteY1"/>
              </a:cxn>
              <a:cxn ang="0">
                <a:pos x="connsiteX2" y="connsiteY2"/>
              </a:cxn>
              <a:cxn ang="0">
                <a:pos x="connsiteX3" y="connsiteY3"/>
              </a:cxn>
            </a:cxnLst>
            <a:rect l="l" t="t" r="r" b="b"/>
            <a:pathLst>
              <a:path w="2592388" h="2782887">
                <a:moveTo>
                  <a:pt x="0" y="0"/>
                </a:moveTo>
                <a:lnTo>
                  <a:pt x="2592388" y="0"/>
                </a:lnTo>
                <a:lnTo>
                  <a:pt x="2592388" y="2782887"/>
                </a:lnTo>
                <a:lnTo>
                  <a:pt x="0" y="2782887"/>
                </a:lnTo>
                <a:close/>
              </a:path>
            </a:pathLst>
          </a:custGeom>
        </p:spPr>
        <p:txBody>
          <a:bodyPr wrap="square">
            <a:noAutofit/>
          </a:bodyPr>
          <a:lstStyle/>
          <a:p>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192089" y="188913"/>
            <a:ext cx="4865687" cy="6443662"/>
          </a:xfrm>
          <a:custGeom>
            <a:avLst/>
            <a:gdLst>
              <a:gd name="connsiteX0" fmla="*/ 0 w 4865687"/>
              <a:gd name="connsiteY0" fmla="*/ 0 h 6443662"/>
              <a:gd name="connsiteX1" fmla="*/ 4865687 w 4865687"/>
              <a:gd name="connsiteY1" fmla="*/ 0 h 6443662"/>
              <a:gd name="connsiteX2" fmla="*/ 4865687 w 4865687"/>
              <a:gd name="connsiteY2" fmla="*/ 6443662 h 6443662"/>
              <a:gd name="connsiteX3" fmla="*/ 0 w 4865687"/>
              <a:gd name="connsiteY3" fmla="*/ 6443662 h 6443662"/>
            </a:gdLst>
            <a:ahLst/>
            <a:cxnLst>
              <a:cxn ang="0">
                <a:pos x="connsiteX0" y="connsiteY0"/>
              </a:cxn>
              <a:cxn ang="0">
                <a:pos x="connsiteX1" y="connsiteY1"/>
              </a:cxn>
              <a:cxn ang="0">
                <a:pos x="connsiteX2" y="connsiteY2"/>
              </a:cxn>
              <a:cxn ang="0">
                <a:pos x="connsiteX3" y="connsiteY3"/>
              </a:cxn>
            </a:cxnLst>
            <a:rect l="l" t="t" r="r" b="b"/>
            <a:pathLst>
              <a:path w="4865687" h="6443662">
                <a:moveTo>
                  <a:pt x="0" y="0"/>
                </a:moveTo>
                <a:lnTo>
                  <a:pt x="4865687" y="0"/>
                </a:lnTo>
                <a:lnTo>
                  <a:pt x="4865687" y="6443662"/>
                </a:lnTo>
                <a:lnTo>
                  <a:pt x="0" y="6443662"/>
                </a:lnTo>
                <a:close/>
              </a:path>
            </a:pathLst>
          </a:custGeom>
        </p:spPr>
        <p:txBody>
          <a:bodyPr wrap="square">
            <a:noAutofit/>
          </a:bodyPr>
          <a:lstStyle/>
          <a:p>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911225" y="0"/>
            <a:ext cx="5184775" cy="5589588"/>
          </a:xfrm>
          <a:custGeom>
            <a:avLst/>
            <a:gdLst>
              <a:gd name="connsiteX0" fmla="*/ 0 w 5184775"/>
              <a:gd name="connsiteY0" fmla="*/ 0 h 5589588"/>
              <a:gd name="connsiteX1" fmla="*/ 5184775 w 5184775"/>
              <a:gd name="connsiteY1" fmla="*/ 0 h 5589588"/>
              <a:gd name="connsiteX2" fmla="*/ 5184775 w 5184775"/>
              <a:gd name="connsiteY2" fmla="*/ 5589588 h 5589588"/>
              <a:gd name="connsiteX3" fmla="*/ 0 w 5184775"/>
              <a:gd name="connsiteY3" fmla="*/ 5589588 h 5589588"/>
            </a:gdLst>
            <a:ahLst/>
            <a:cxnLst>
              <a:cxn ang="0">
                <a:pos x="connsiteX0" y="connsiteY0"/>
              </a:cxn>
              <a:cxn ang="0">
                <a:pos x="connsiteX1" y="connsiteY1"/>
              </a:cxn>
              <a:cxn ang="0">
                <a:pos x="connsiteX2" y="connsiteY2"/>
              </a:cxn>
              <a:cxn ang="0">
                <a:pos x="connsiteX3" y="connsiteY3"/>
              </a:cxn>
            </a:cxnLst>
            <a:rect l="l" t="t" r="r" b="b"/>
            <a:pathLst>
              <a:path w="5184775" h="5589588">
                <a:moveTo>
                  <a:pt x="0" y="0"/>
                </a:moveTo>
                <a:lnTo>
                  <a:pt x="5184775" y="0"/>
                </a:lnTo>
                <a:lnTo>
                  <a:pt x="5184775" y="5589588"/>
                </a:lnTo>
                <a:lnTo>
                  <a:pt x="0" y="5589588"/>
                </a:lnTo>
                <a:close/>
              </a:path>
            </a:pathLst>
          </a:custGeom>
        </p:spPr>
        <p:txBody>
          <a:bodyPr wrap="square">
            <a:noAutofit/>
          </a:bodyPr>
          <a:lstStyle/>
          <a:p>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4791074" y="2771773"/>
            <a:ext cx="2244612" cy="2124076"/>
          </a:xfrm>
          <a:custGeom>
            <a:avLst/>
            <a:gdLst>
              <a:gd name="connsiteX0" fmla="*/ 0 w 2244612"/>
              <a:gd name="connsiteY0" fmla="*/ 0 h 2124076"/>
              <a:gd name="connsiteX1" fmla="*/ 2244612 w 2244612"/>
              <a:gd name="connsiteY1" fmla="*/ 0 h 2124076"/>
              <a:gd name="connsiteX2" fmla="*/ 2244612 w 2244612"/>
              <a:gd name="connsiteY2" fmla="*/ 2124076 h 2124076"/>
              <a:gd name="connsiteX3" fmla="*/ 0 w 2244612"/>
              <a:gd name="connsiteY3" fmla="*/ 2124076 h 2124076"/>
            </a:gdLst>
            <a:ahLst/>
            <a:cxnLst>
              <a:cxn ang="0">
                <a:pos x="connsiteX0" y="connsiteY0"/>
              </a:cxn>
              <a:cxn ang="0">
                <a:pos x="connsiteX1" y="connsiteY1"/>
              </a:cxn>
              <a:cxn ang="0">
                <a:pos x="connsiteX2" y="connsiteY2"/>
              </a:cxn>
              <a:cxn ang="0">
                <a:pos x="connsiteX3" y="connsiteY3"/>
              </a:cxn>
            </a:cxnLst>
            <a:rect l="l" t="t" r="r" b="b"/>
            <a:pathLst>
              <a:path w="2244612" h="2124076">
                <a:moveTo>
                  <a:pt x="0" y="0"/>
                </a:moveTo>
                <a:lnTo>
                  <a:pt x="2244612" y="0"/>
                </a:lnTo>
                <a:lnTo>
                  <a:pt x="2244612" y="2124076"/>
                </a:lnTo>
                <a:lnTo>
                  <a:pt x="0" y="2124076"/>
                </a:lnTo>
                <a:close/>
              </a:path>
            </a:pathLst>
          </a:custGeom>
        </p:spPr>
        <p:txBody>
          <a:bodyPr wrap="square">
            <a:noAutofit/>
          </a:bodyPr>
          <a:lstStyle/>
          <a:p>
            <a:endParaRPr lang="zh-CN" altLang="en-US"/>
          </a:p>
        </p:txBody>
      </p:sp>
      <p:sp>
        <p:nvSpPr>
          <p:cNvPr id="10" name="图片占位符 9"/>
          <p:cNvSpPr>
            <a:spLocks noGrp="1"/>
          </p:cNvSpPr>
          <p:nvPr>
            <p:ph type="pic" sz="quarter" idx="11"/>
          </p:nvPr>
        </p:nvSpPr>
        <p:spPr>
          <a:xfrm>
            <a:off x="7273187" y="2771773"/>
            <a:ext cx="2244612" cy="2124076"/>
          </a:xfrm>
          <a:custGeom>
            <a:avLst/>
            <a:gdLst>
              <a:gd name="connsiteX0" fmla="*/ 0 w 2244612"/>
              <a:gd name="connsiteY0" fmla="*/ 0 h 2124076"/>
              <a:gd name="connsiteX1" fmla="*/ 2244612 w 2244612"/>
              <a:gd name="connsiteY1" fmla="*/ 0 h 2124076"/>
              <a:gd name="connsiteX2" fmla="*/ 2244612 w 2244612"/>
              <a:gd name="connsiteY2" fmla="*/ 2124076 h 2124076"/>
              <a:gd name="connsiteX3" fmla="*/ 0 w 2244612"/>
              <a:gd name="connsiteY3" fmla="*/ 2124076 h 2124076"/>
            </a:gdLst>
            <a:ahLst/>
            <a:cxnLst>
              <a:cxn ang="0">
                <a:pos x="connsiteX0" y="connsiteY0"/>
              </a:cxn>
              <a:cxn ang="0">
                <a:pos x="connsiteX1" y="connsiteY1"/>
              </a:cxn>
              <a:cxn ang="0">
                <a:pos x="connsiteX2" y="connsiteY2"/>
              </a:cxn>
              <a:cxn ang="0">
                <a:pos x="connsiteX3" y="connsiteY3"/>
              </a:cxn>
            </a:cxnLst>
            <a:rect l="l" t="t" r="r" b="b"/>
            <a:pathLst>
              <a:path w="2244612" h="2124076">
                <a:moveTo>
                  <a:pt x="0" y="0"/>
                </a:moveTo>
                <a:lnTo>
                  <a:pt x="2244612" y="0"/>
                </a:lnTo>
                <a:lnTo>
                  <a:pt x="2244612" y="2124076"/>
                </a:lnTo>
                <a:lnTo>
                  <a:pt x="0" y="2124076"/>
                </a:lnTo>
                <a:close/>
              </a:path>
            </a:pathLst>
          </a:custGeom>
        </p:spPr>
        <p:txBody>
          <a:bodyPr wrap="square">
            <a:noAutofit/>
          </a:bodyPr>
          <a:lstStyle/>
          <a:p>
            <a:endParaRPr lang="zh-CN" altLang="en-US"/>
          </a:p>
        </p:txBody>
      </p:sp>
      <p:sp>
        <p:nvSpPr>
          <p:cNvPr id="11" name="图片占位符 10"/>
          <p:cNvSpPr>
            <a:spLocks noGrp="1"/>
          </p:cNvSpPr>
          <p:nvPr>
            <p:ph type="pic" sz="quarter" idx="12"/>
          </p:nvPr>
        </p:nvSpPr>
        <p:spPr>
          <a:xfrm>
            <a:off x="9755301" y="2771773"/>
            <a:ext cx="2244612" cy="2124076"/>
          </a:xfrm>
          <a:custGeom>
            <a:avLst/>
            <a:gdLst>
              <a:gd name="connsiteX0" fmla="*/ 0 w 2244612"/>
              <a:gd name="connsiteY0" fmla="*/ 0 h 2124076"/>
              <a:gd name="connsiteX1" fmla="*/ 2244612 w 2244612"/>
              <a:gd name="connsiteY1" fmla="*/ 0 h 2124076"/>
              <a:gd name="connsiteX2" fmla="*/ 2244612 w 2244612"/>
              <a:gd name="connsiteY2" fmla="*/ 2124076 h 2124076"/>
              <a:gd name="connsiteX3" fmla="*/ 0 w 2244612"/>
              <a:gd name="connsiteY3" fmla="*/ 2124076 h 2124076"/>
            </a:gdLst>
            <a:ahLst/>
            <a:cxnLst>
              <a:cxn ang="0">
                <a:pos x="connsiteX0" y="connsiteY0"/>
              </a:cxn>
              <a:cxn ang="0">
                <a:pos x="connsiteX1" y="connsiteY1"/>
              </a:cxn>
              <a:cxn ang="0">
                <a:pos x="connsiteX2" y="connsiteY2"/>
              </a:cxn>
              <a:cxn ang="0">
                <a:pos x="connsiteX3" y="connsiteY3"/>
              </a:cxn>
            </a:cxnLst>
            <a:rect l="l" t="t" r="r" b="b"/>
            <a:pathLst>
              <a:path w="2244612" h="2124076">
                <a:moveTo>
                  <a:pt x="0" y="0"/>
                </a:moveTo>
                <a:lnTo>
                  <a:pt x="2244612" y="0"/>
                </a:lnTo>
                <a:lnTo>
                  <a:pt x="2244612" y="2124076"/>
                </a:lnTo>
                <a:lnTo>
                  <a:pt x="0" y="2124076"/>
                </a:lnTo>
                <a:close/>
              </a:path>
            </a:pathLst>
          </a:custGeom>
        </p:spPr>
        <p:txBody>
          <a:bodyPr wrap="square">
            <a:noAutofit/>
          </a:bodyPr>
          <a:lstStyle/>
          <a:p>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0" y="1"/>
            <a:ext cx="5238750" cy="6857999"/>
          </a:xfrm>
          <a:custGeom>
            <a:avLst/>
            <a:gdLst>
              <a:gd name="connsiteX0" fmla="*/ 0 w 5238750"/>
              <a:gd name="connsiteY0" fmla="*/ 0 h 6924675"/>
              <a:gd name="connsiteX1" fmla="*/ 5238750 w 5238750"/>
              <a:gd name="connsiteY1" fmla="*/ 0 h 6924675"/>
              <a:gd name="connsiteX2" fmla="*/ 5238750 w 5238750"/>
              <a:gd name="connsiteY2" fmla="*/ 6924675 h 6924675"/>
              <a:gd name="connsiteX3" fmla="*/ 0 w 5238750"/>
              <a:gd name="connsiteY3" fmla="*/ 6924675 h 6924675"/>
            </a:gdLst>
            <a:ahLst/>
            <a:cxnLst>
              <a:cxn ang="0">
                <a:pos x="connsiteX0" y="connsiteY0"/>
              </a:cxn>
              <a:cxn ang="0">
                <a:pos x="connsiteX1" y="connsiteY1"/>
              </a:cxn>
              <a:cxn ang="0">
                <a:pos x="connsiteX2" y="connsiteY2"/>
              </a:cxn>
              <a:cxn ang="0">
                <a:pos x="connsiteX3" y="connsiteY3"/>
              </a:cxn>
            </a:cxnLst>
            <a:rect l="l" t="t" r="r" b="b"/>
            <a:pathLst>
              <a:path w="5238750" h="6924675">
                <a:moveTo>
                  <a:pt x="0" y="0"/>
                </a:moveTo>
                <a:lnTo>
                  <a:pt x="5238750" y="0"/>
                </a:lnTo>
                <a:lnTo>
                  <a:pt x="5238750" y="6924675"/>
                </a:lnTo>
                <a:lnTo>
                  <a:pt x="0" y="6924675"/>
                </a:lnTo>
                <a:close/>
              </a:path>
            </a:pathLst>
          </a:custGeom>
        </p:spPr>
        <p:txBody>
          <a:bodyPr wrap="square">
            <a:noAutofit/>
          </a:bodyPr>
          <a:lstStyle/>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0" y="0"/>
            <a:ext cx="3923021" cy="6858000"/>
          </a:xfrm>
          <a:custGeom>
            <a:avLst/>
            <a:gdLst>
              <a:gd name="connsiteX0" fmla="*/ 0 w 3923021"/>
              <a:gd name="connsiteY0" fmla="*/ 0 h 6858000"/>
              <a:gd name="connsiteX1" fmla="*/ 3923021 w 3923021"/>
              <a:gd name="connsiteY1" fmla="*/ 0 h 6858000"/>
              <a:gd name="connsiteX2" fmla="*/ 3923021 w 3923021"/>
              <a:gd name="connsiteY2" fmla="*/ 6858000 h 6858000"/>
              <a:gd name="connsiteX3" fmla="*/ 0 w 3923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23021" h="6858000">
                <a:moveTo>
                  <a:pt x="0" y="0"/>
                </a:moveTo>
                <a:lnTo>
                  <a:pt x="3923021" y="0"/>
                </a:lnTo>
                <a:lnTo>
                  <a:pt x="3923021" y="6858000"/>
                </a:lnTo>
                <a:lnTo>
                  <a:pt x="0" y="6858000"/>
                </a:lnTo>
                <a:close/>
              </a:path>
            </a:pathLst>
          </a:custGeom>
        </p:spPr>
        <p:txBody>
          <a:bodyPr wrap="square">
            <a:noAutofit/>
          </a:bodyPr>
          <a:lstStyle/>
          <a:p>
            <a:endParaRPr lang="zh-CN" altLang="en-US"/>
          </a:p>
        </p:txBody>
      </p:sp>
      <p:sp>
        <p:nvSpPr>
          <p:cNvPr id="8" name="图片占位符 7"/>
          <p:cNvSpPr>
            <a:spLocks noGrp="1"/>
          </p:cNvSpPr>
          <p:nvPr>
            <p:ph type="pic" sz="quarter" idx="11"/>
          </p:nvPr>
        </p:nvSpPr>
        <p:spPr>
          <a:xfrm>
            <a:off x="4106554" y="0"/>
            <a:ext cx="3923021" cy="6858000"/>
          </a:xfrm>
          <a:custGeom>
            <a:avLst/>
            <a:gdLst>
              <a:gd name="connsiteX0" fmla="*/ 0 w 3923021"/>
              <a:gd name="connsiteY0" fmla="*/ 0 h 6858000"/>
              <a:gd name="connsiteX1" fmla="*/ 3923021 w 3923021"/>
              <a:gd name="connsiteY1" fmla="*/ 0 h 6858000"/>
              <a:gd name="connsiteX2" fmla="*/ 3923021 w 3923021"/>
              <a:gd name="connsiteY2" fmla="*/ 6858000 h 6858000"/>
              <a:gd name="connsiteX3" fmla="*/ 0 w 3923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23021" h="6858000">
                <a:moveTo>
                  <a:pt x="0" y="0"/>
                </a:moveTo>
                <a:lnTo>
                  <a:pt x="3923021" y="0"/>
                </a:lnTo>
                <a:lnTo>
                  <a:pt x="3923021" y="6858000"/>
                </a:lnTo>
                <a:lnTo>
                  <a:pt x="0" y="6858000"/>
                </a:lnTo>
                <a:close/>
              </a:path>
            </a:pathLst>
          </a:custGeom>
        </p:spPr>
        <p:txBody>
          <a:bodyPr wrap="square">
            <a:noAutofit/>
          </a:bodyPr>
          <a:lstStyle/>
          <a:p>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4" name="图片占位符 13"/>
          <p:cNvSpPr>
            <a:spLocks noGrp="1"/>
          </p:cNvSpPr>
          <p:nvPr>
            <p:ph type="pic" sz="quarter" idx="10"/>
          </p:nvPr>
        </p:nvSpPr>
        <p:spPr>
          <a:xfrm>
            <a:off x="6096000" y="4565936"/>
            <a:ext cx="2457450" cy="2292064"/>
          </a:xfrm>
          <a:custGeom>
            <a:avLst/>
            <a:gdLst>
              <a:gd name="connsiteX0" fmla="*/ 0 w 2457450"/>
              <a:gd name="connsiteY0" fmla="*/ 0 h 2292064"/>
              <a:gd name="connsiteX1" fmla="*/ 2457450 w 2457450"/>
              <a:gd name="connsiteY1" fmla="*/ 0 h 2292064"/>
              <a:gd name="connsiteX2" fmla="*/ 2457450 w 2457450"/>
              <a:gd name="connsiteY2" fmla="*/ 2292064 h 2292064"/>
              <a:gd name="connsiteX3" fmla="*/ 0 w 2457450"/>
              <a:gd name="connsiteY3" fmla="*/ 2292064 h 2292064"/>
            </a:gdLst>
            <a:ahLst/>
            <a:cxnLst>
              <a:cxn ang="0">
                <a:pos x="connsiteX0" y="connsiteY0"/>
              </a:cxn>
              <a:cxn ang="0">
                <a:pos x="connsiteX1" y="connsiteY1"/>
              </a:cxn>
              <a:cxn ang="0">
                <a:pos x="connsiteX2" y="connsiteY2"/>
              </a:cxn>
              <a:cxn ang="0">
                <a:pos x="connsiteX3" y="connsiteY3"/>
              </a:cxn>
            </a:cxnLst>
            <a:rect l="l" t="t" r="r" b="b"/>
            <a:pathLst>
              <a:path w="2457450" h="2292064">
                <a:moveTo>
                  <a:pt x="0" y="0"/>
                </a:moveTo>
                <a:lnTo>
                  <a:pt x="2457450" y="0"/>
                </a:lnTo>
                <a:lnTo>
                  <a:pt x="2457450" y="2292064"/>
                </a:lnTo>
                <a:lnTo>
                  <a:pt x="0" y="2292064"/>
                </a:lnTo>
                <a:close/>
              </a:path>
            </a:pathLst>
          </a:custGeom>
        </p:spPr>
        <p:txBody>
          <a:bodyPr wrap="square">
            <a:noAutofit/>
          </a:bodyPr>
          <a:lstStyle/>
          <a:p>
            <a:endParaRPr lang="zh-CN" altLang="en-US"/>
          </a:p>
        </p:txBody>
      </p:sp>
      <p:sp>
        <p:nvSpPr>
          <p:cNvPr id="13" name="图片占位符 12"/>
          <p:cNvSpPr>
            <a:spLocks noGrp="1"/>
          </p:cNvSpPr>
          <p:nvPr>
            <p:ph type="pic" sz="quarter" idx="11"/>
          </p:nvPr>
        </p:nvSpPr>
        <p:spPr>
          <a:xfrm>
            <a:off x="6096000" y="0"/>
            <a:ext cx="2457450" cy="2292064"/>
          </a:xfrm>
          <a:custGeom>
            <a:avLst/>
            <a:gdLst>
              <a:gd name="connsiteX0" fmla="*/ 0 w 2457450"/>
              <a:gd name="connsiteY0" fmla="*/ 0 h 2292064"/>
              <a:gd name="connsiteX1" fmla="*/ 2457450 w 2457450"/>
              <a:gd name="connsiteY1" fmla="*/ 0 h 2292064"/>
              <a:gd name="connsiteX2" fmla="*/ 2457450 w 2457450"/>
              <a:gd name="connsiteY2" fmla="*/ 2292064 h 2292064"/>
              <a:gd name="connsiteX3" fmla="*/ 0 w 2457450"/>
              <a:gd name="connsiteY3" fmla="*/ 2292064 h 2292064"/>
            </a:gdLst>
            <a:ahLst/>
            <a:cxnLst>
              <a:cxn ang="0">
                <a:pos x="connsiteX0" y="connsiteY0"/>
              </a:cxn>
              <a:cxn ang="0">
                <a:pos x="connsiteX1" y="connsiteY1"/>
              </a:cxn>
              <a:cxn ang="0">
                <a:pos x="connsiteX2" y="connsiteY2"/>
              </a:cxn>
              <a:cxn ang="0">
                <a:pos x="connsiteX3" y="connsiteY3"/>
              </a:cxn>
            </a:cxnLst>
            <a:rect l="l" t="t" r="r" b="b"/>
            <a:pathLst>
              <a:path w="2457450" h="2292064">
                <a:moveTo>
                  <a:pt x="0" y="0"/>
                </a:moveTo>
                <a:lnTo>
                  <a:pt x="2457450" y="0"/>
                </a:lnTo>
                <a:lnTo>
                  <a:pt x="2457450" y="2292064"/>
                </a:lnTo>
                <a:lnTo>
                  <a:pt x="0" y="2292064"/>
                </a:lnTo>
                <a:close/>
              </a:path>
            </a:pathLst>
          </a:custGeom>
        </p:spPr>
        <p:txBody>
          <a:bodyPr wrap="square">
            <a:noAutofit/>
          </a:bodyPr>
          <a:lstStyle/>
          <a:p>
            <a:endParaRPr lang="zh-CN" altLang="en-US"/>
          </a:p>
        </p:txBody>
      </p:sp>
      <p:sp>
        <p:nvSpPr>
          <p:cNvPr id="12" name="图片占位符 11"/>
          <p:cNvSpPr>
            <a:spLocks noGrp="1"/>
          </p:cNvSpPr>
          <p:nvPr>
            <p:ph type="pic" sz="quarter" idx="12"/>
          </p:nvPr>
        </p:nvSpPr>
        <p:spPr>
          <a:xfrm>
            <a:off x="8553450" y="0"/>
            <a:ext cx="3638550" cy="6858001"/>
          </a:xfrm>
          <a:custGeom>
            <a:avLst/>
            <a:gdLst>
              <a:gd name="connsiteX0" fmla="*/ 0 w 3638550"/>
              <a:gd name="connsiteY0" fmla="*/ 0 h 6858001"/>
              <a:gd name="connsiteX1" fmla="*/ 3638550 w 3638550"/>
              <a:gd name="connsiteY1" fmla="*/ 0 h 6858001"/>
              <a:gd name="connsiteX2" fmla="*/ 3638550 w 3638550"/>
              <a:gd name="connsiteY2" fmla="*/ 6858001 h 6858001"/>
              <a:gd name="connsiteX3" fmla="*/ 0 w 3638550"/>
              <a:gd name="connsiteY3" fmla="*/ 6858001 h 6858001"/>
            </a:gdLst>
            <a:ahLst/>
            <a:cxnLst>
              <a:cxn ang="0">
                <a:pos x="connsiteX0" y="connsiteY0"/>
              </a:cxn>
              <a:cxn ang="0">
                <a:pos x="connsiteX1" y="connsiteY1"/>
              </a:cxn>
              <a:cxn ang="0">
                <a:pos x="connsiteX2" y="connsiteY2"/>
              </a:cxn>
              <a:cxn ang="0">
                <a:pos x="connsiteX3" y="connsiteY3"/>
              </a:cxn>
            </a:cxnLst>
            <a:rect l="l" t="t" r="r" b="b"/>
            <a:pathLst>
              <a:path w="3638550" h="6858001">
                <a:moveTo>
                  <a:pt x="0" y="0"/>
                </a:moveTo>
                <a:lnTo>
                  <a:pt x="3638550" y="0"/>
                </a:lnTo>
                <a:lnTo>
                  <a:pt x="3638550" y="6858001"/>
                </a:lnTo>
                <a:lnTo>
                  <a:pt x="0" y="6858001"/>
                </a:lnTo>
                <a:close/>
              </a:path>
            </a:pathLst>
          </a:custGeom>
        </p:spPr>
        <p:txBody>
          <a:bodyPr wrap="square">
            <a:noAutofit/>
          </a:bodyPr>
          <a:lstStyle/>
          <a:p>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0" y="3848100"/>
            <a:ext cx="12192000" cy="3009900"/>
          </a:xfrm>
          <a:custGeom>
            <a:avLst/>
            <a:gdLst>
              <a:gd name="connsiteX0" fmla="*/ 0 w 12192000"/>
              <a:gd name="connsiteY0" fmla="*/ 0 h 3009900"/>
              <a:gd name="connsiteX1" fmla="*/ 12192000 w 12192000"/>
              <a:gd name="connsiteY1" fmla="*/ 0 h 3009900"/>
              <a:gd name="connsiteX2" fmla="*/ 12192000 w 12192000"/>
              <a:gd name="connsiteY2" fmla="*/ 3009900 h 3009900"/>
              <a:gd name="connsiteX3" fmla="*/ 0 w 12192000"/>
              <a:gd name="connsiteY3" fmla="*/ 3009900 h 3009900"/>
            </a:gdLst>
            <a:ahLst/>
            <a:cxnLst>
              <a:cxn ang="0">
                <a:pos x="connsiteX0" y="connsiteY0"/>
              </a:cxn>
              <a:cxn ang="0">
                <a:pos x="connsiteX1" y="connsiteY1"/>
              </a:cxn>
              <a:cxn ang="0">
                <a:pos x="connsiteX2" y="connsiteY2"/>
              </a:cxn>
              <a:cxn ang="0">
                <a:pos x="connsiteX3" y="connsiteY3"/>
              </a:cxn>
            </a:cxnLst>
            <a:rect l="l" t="t" r="r" b="b"/>
            <a:pathLst>
              <a:path w="12192000" h="3009900">
                <a:moveTo>
                  <a:pt x="0" y="0"/>
                </a:moveTo>
                <a:lnTo>
                  <a:pt x="12192000" y="0"/>
                </a:lnTo>
                <a:lnTo>
                  <a:pt x="12192000" y="3009900"/>
                </a:lnTo>
                <a:lnTo>
                  <a:pt x="0" y="3009900"/>
                </a:lnTo>
                <a:close/>
              </a:path>
            </a:pathLst>
          </a:custGeom>
        </p:spPr>
        <p:txBody>
          <a:bodyPr wrap="square">
            <a:noAutofit/>
          </a:bodyPr>
          <a:lstStyle/>
          <a:p>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p>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图片占位符 4"/>
          <p:cNvSpPr>
            <a:spLocks noGrp="1"/>
          </p:cNvSpPr>
          <p:nvPr>
            <p:ph type="pic" sz="quarter" idx="10"/>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p:spPr>
        <p:txBody>
          <a:bodyPr wrap="square">
            <a:noAutofit/>
          </a:bodyPr>
          <a:lstStyle/>
          <a:p>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图片占位符 8"/>
          <p:cNvSpPr>
            <a:spLocks noGrp="1"/>
          </p:cNvSpPr>
          <p:nvPr>
            <p:ph type="pic" sz="quarter" idx="10"/>
          </p:nvPr>
        </p:nvSpPr>
        <p:spPr>
          <a:xfrm>
            <a:off x="1" y="4040187"/>
            <a:ext cx="1719647" cy="2160588"/>
          </a:xfrm>
          <a:custGeom>
            <a:avLst/>
            <a:gdLst>
              <a:gd name="connsiteX0" fmla="*/ 0 w 1719647"/>
              <a:gd name="connsiteY0" fmla="*/ 0 h 2160588"/>
              <a:gd name="connsiteX1" fmla="*/ 1719647 w 1719647"/>
              <a:gd name="connsiteY1" fmla="*/ 0 h 2160588"/>
              <a:gd name="connsiteX2" fmla="*/ 1719647 w 1719647"/>
              <a:gd name="connsiteY2" fmla="*/ 2160588 h 2160588"/>
              <a:gd name="connsiteX3" fmla="*/ 0 w 1719647"/>
              <a:gd name="connsiteY3" fmla="*/ 2160588 h 2160588"/>
            </a:gdLst>
            <a:ahLst/>
            <a:cxnLst>
              <a:cxn ang="0">
                <a:pos x="connsiteX0" y="connsiteY0"/>
              </a:cxn>
              <a:cxn ang="0">
                <a:pos x="connsiteX1" y="connsiteY1"/>
              </a:cxn>
              <a:cxn ang="0">
                <a:pos x="connsiteX2" y="connsiteY2"/>
              </a:cxn>
              <a:cxn ang="0">
                <a:pos x="connsiteX3" y="connsiteY3"/>
              </a:cxn>
            </a:cxnLst>
            <a:rect l="l" t="t" r="r" b="b"/>
            <a:pathLst>
              <a:path w="1719647" h="2160588">
                <a:moveTo>
                  <a:pt x="0" y="0"/>
                </a:moveTo>
                <a:lnTo>
                  <a:pt x="1719647" y="0"/>
                </a:lnTo>
                <a:lnTo>
                  <a:pt x="1719647" y="2160588"/>
                </a:lnTo>
                <a:lnTo>
                  <a:pt x="0" y="2160588"/>
                </a:lnTo>
                <a:close/>
              </a:path>
            </a:pathLst>
          </a:custGeom>
        </p:spPr>
        <p:txBody>
          <a:bodyPr wrap="square">
            <a:noAutofit/>
          </a:bodyPr>
          <a:lstStyle/>
          <a:p>
            <a:endParaRPr lang="zh-CN" altLang="en-US"/>
          </a:p>
        </p:txBody>
      </p:sp>
      <p:sp>
        <p:nvSpPr>
          <p:cNvPr id="12" name="图片占位符 11"/>
          <p:cNvSpPr>
            <a:spLocks noGrp="1"/>
          </p:cNvSpPr>
          <p:nvPr>
            <p:ph type="pic" sz="quarter" idx="11"/>
          </p:nvPr>
        </p:nvSpPr>
        <p:spPr>
          <a:xfrm>
            <a:off x="10191750" y="4040187"/>
            <a:ext cx="2000250" cy="2160588"/>
          </a:xfrm>
          <a:custGeom>
            <a:avLst/>
            <a:gdLst>
              <a:gd name="connsiteX0" fmla="*/ 0 w 2000250"/>
              <a:gd name="connsiteY0" fmla="*/ 0 h 2160588"/>
              <a:gd name="connsiteX1" fmla="*/ 2000250 w 2000250"/>
              <a:gd name="connsiteY1" fmla="*/ 0 h 2160588"/>
              <a:gd name="connsiteX2" fmla="*/ 2000250 w 2000250"/>
              <a:gd name="connsiteY2" fmla="*/ 2160588 h 2160588"/>
              <a:gd name="connsiteX3" fmla="*/ 0 w 2000250"/>
              <a:gd name="connsiteY3" fmla="*/ 2160588 h 2160588"/>
            </a:gdLst>
            <a:ahLst/>
            <a:cxnLst>
              <a:cxn ang="0">
                <a:pos x="connsiteX0" y="connsiteY0"/>
              </a:cxn>
              <a:cxn ang="0">
                <a:pos x="connsiteX1" y="connsiteY1"/>
              </a:cxn>
              <a:cxn ang="0">
                <a:pos x="connsiteX2" y="connsiteY2"/>
              </a:cxn>
              <a:cxn ang="0">
                <a:pos x="connsiteX3" y="connsiteY3"/>
              </a:cxn>
            </a:cxnLst>
            <a:rect l="l" t="t" r="r" b="b"/>
            <a:pathLst>
              <a:path w="2000250" h="2160588">
                <a:moveTo>
                  <a:pt x="0" y="0"/>
                </a:moveTo>
                <a:lnTo>
                  <a:pt x="2000250" y="0"/>
                </a:lnTo>
                <a:lnTo>
                  <a:pt x="2000250" y="2160588"/>
                </a:lnTo>
                <a:lnTo>
                  <a:pt x="0" y="2160588"/>
                </a:lnTo>
                <a:close/>
              </a:path>
            </a:pathLst>
          </a:custGeom>
        </p:spPr>
        <p:txBody>
          <a:bodyPr wrap="square">
            <a:noAutofit/>
          </a:bodyPr>
          <a:lstStyle/>
          <a:p>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2022/3/19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jpeg"/><Relationship Id="rId7" Type="http://schemas.openxmlformats.org/officeDocument/2006/relationships/image" Target="../media/image40.sv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9.sv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slide" Target="slide6.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slide" Target="slide5.xml"/><Relationship Id="rId5" Type="http://schemas.openxmlformats.org/officeDocument/2006/relationships/slide" Target="slide4.xml"/><Relationship Id="rId4" Type="http://schemas.openxmlformats.org/officeDocument/2006/relationships/slide" Target="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hyperlink" Target="outsysetems/ai-powered-development.mp4" TargetMode="Externa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notesSlide" Target="../notesSlides/notesSlide5.xml"/><Relationship Id="rId7" Type="http://schemas.openxmlformats.org/officeDocument/2006/relationships/image" Target="../media/image13.png"/><Relationship Id="rId2" Type="http://schemas.openxmlformats.org/officeDocument/2006/relationships/slideLayout" Target="../slideLayouts/slideLayout5.xml"/><Relationship Id="rId1" Type="http://schemas.openxmlformats.org/officeDocument/2006/relationships/tags" Target="../tags/tag1.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 Id="rId9" Type="http://schemas.openxmlformats.org/officeDocument/2006/relationships/hyperlink" Target="outsysetems/visual-model-driven-approach-animation.gif"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8.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6.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svg"/></Relationships>
</file>

<file path=ppt/slides/_rels/slide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sv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33.png"/><Relationship Id="rId5" Type="http://schemas.openxmlformats.org/officeDocument/2006/relationships/image" Target="../media/image32.jpeg"/><Relationship Id="rId4" Type="http://schemas.openxmlformats.org/officeDocument/2006/relationships/image" Target="../media/image31.jpeg"/><Relationship Id="rId9" Type="http://schemas.openxmlformats.org/officeDocument/2006/relationships/image" Target="../media/image3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2" name="椭圆 21"/>
          <p:cNvSpPr/>
          <p:nvPr/>
        </p:nvSpPr>
        <p:spPr>
          <a:xfrm>
            <a:off x="7905750" y="2114550"/>
            <a:ext cx="5064125" cy="5064125"/>
          </a:xfrm>
          <a:prstGeom prst="ellipse">
            <a:avLst/>
          </a:prstGeom>
          <a:noFill/>
          <a:ln>
            <a:solidFill>
              <a:schemeClr val="bg1">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4324350" y="-1447800"/>
            <a:ext cx="3133725" cy="3133725"/>
          </a:xfrm>
          <a:prstGeom prst="ellipse">
            <a:avLst/>
          </a:prstGeom>
          <a:noFill/>
          <a:ln>
            <a:solidFill>
              <a:schemeClr val="bg1">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225329" y="2262366"/>
            <a:ext cx="5032218" cy="1260475"/>
          </a:xfrm>
          <a:prstGeom prst="rect">
            <a:avLst/>
          </a:prstGeom>
        </p:spPr>
        <p:txBody>
          <a:bodyPr wrap="square">
            <a:spAutoFit/>
          </a:bodyPr>
          <a:lstStyle/>
          <a:p>
            <a:r>
              <a:rPr lang="en-US" altLang="zh-CN" sz="4400" b="1" dirty="0">
                <a:solidFill>
                  <a:schemeClr val="bg1"/>
                </a:solidFill>
              </a:rPr>
              <a:t>ローコード開発</a:t>
            </a:r>
          </a:p>
          <a:p>
            <a:r>
              <a:rPr lang="en-US" altLang="zh-CN" sz="3200" b="1" dirty="0">
                <a:solidFill>
                  <a:schemeClr val="bg1"/>
                </a:solidFill>
              </a:rPr>
              <a:t>                 By outsystems</a:t>
            </a:r>
          </a:p>
        </p:txBody>
      </p:sp>
      <p:sp>
        <p:nvSpPr>
          <p:cNvPr id="12" name="矩形 11"/>
          <p:cNvSpPr/>
          <p:nvPr/>
        </p:nvSpPr>
        <p:spPr>
          <a:xfrm>
            <a:off x="4238751" y="3693199"/>
            <a:ext cx="7042024" cy="1124585"/>
          </a:xfrm>
          <a:prstGeom prst="rect">
            <a:avLst/>
          </a:prstGeom>
        </p:spPr>
        <p:txBody>
          <a:bodyPr wrap="square">
            <a:spAutoFit/>
          </a:bodyPr>
          <a:lstStyle/>
          <a:p>
            <a:pPr>
              <a:lnSpc>
                <a:spcPct val="140000"/>
              </a:lnSpc>
            </a:pPr>
            <a:r>
              <a:rPr lang="en-US" altLang="zh-CN" sz="1200" dirty="0">
                <a:solidFill>
                  <a:schemeClr val="bg1"/>
                </a:solidFill>
                <a:sym typeface="+mn-ea"/>
              </a:rPr>
              <a:t>低代码发</a:t>
            </a:r>
            <a:r>
              <a:rPr lang="en-US" altLang="zh-CN" sz="1200" dirty="0">
                <a:solidFill>
                  <a:schemeClr val="bg1"/>
                </a:solidFill>
              </a:rPr>
              <a:t>是一种开发软件和应用程序的方法，它允许您使用拖放功能和可视化指南创建企业级业务应用程序，而无需</a:t>
            </a:r>
            <a:r>
              <a:rPr lang="zh-CN" altLang="en-US" sz="1200" dirty="0">
                <a:solidFill>
                  <a:schemeClr val="bg1"/>
                </a:solidFill>
              </a:rPr>
              <a:t>很复杂</a:t>
            </a:r>
            <a:r>
              <a:rPr lang="en-US" altLang="zh-CN" sz="1200" dirty="0">
                <a:solidFill>
                  <a:schemeClr val="bg1"/>
                </a:solidFill>
              </a:rPr>
              <a:t>编码经验或知识。</a:t>
            </a:r>
            <a:r>
              <a:rPr lang="zh-CN" altLang="en-US" sz="1200" dirty="0">
                <a:solidFill>
                  <a:schemeClr val="bg1"/>
                </a:solidFill>
              </a:rPr>
              <a:t>而要想是实现低代码开发，需要有一个依托的开发平台。今天我们要说的就是</a:t>
            </a:r>
            <a:r>
              <a:rPr lang="en-US" altLang="zh-CN" sz="1200" dirty="0">
                <a:solidFill>
                  <a:schemeClr val="bg1"/>
                </a:solidFill>
              </a:rPr>
              <a:t>Outsystems</a:t>
            </a:r>
            <a:r>
              <a:rPr lang="zh-CN" altLang="en-US" sz="1200" dirty="0">
                <a:solidFill>
                  <a:schemeClr val="bg1"/>
                </a:solidFill>
              </a:rPr>
              <a:t>开发平台。</a:t>
            </a:r>
          </a:p>
          <a:p>
            <a:pPr>
              <a:lnSpc>
                <a:spcPct val="140000"/>
              </a:lnSpc>
            </a:pPr>
            <a:endParaRPr lang="zh-CN" altLang="en-US" sz="1200" dirty="0">
              <a:solidFill>
                <a:schemeClr val="bg1"/>
              </a:solidFill>
            </a:endParaRPr>
          </a:p>
        </p:txBody>
      </p:sp>
      <p:sp>
        <p:nvSpPr>
          <p:cNvPr id="18" name="椭圆 17"/>
          <p:cNvSpPr/>
          <p:nvPr/>
        </p:nvSpPr>
        <p:spPr>
          <a:xfrm>
            <a:off x="638175" y="1790700"/>
            <a:ext cx="2819400" cy="2819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911225" y="1838325"/>
            <a:ext cx="2819400" cy="2819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08025" y="2209800"/>
            <a:ext cx="2819400" cy="2819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11225" y="2276475"/>
            <a:ext cx="2819400" cy="2819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占位符 16" descr="图片包含 游戏机&#10;&#10;描述已自动生成"/>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6669" r="16669"/>
          <a:stretch>
            <a:fillRect/>
          </a:stretch>
        </p:blip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占位符 13" descr="图片包含 桌子, 蛋糕, 岩石, 食物&#10;&#10;描述已自动生成"/>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9744" b="9744"/>
          <a:stretch>
            <a:fillRect/>
          </a:stretch>
        </p:blipFill>
        <p:spPr>
          <a:xfrm>
            <a:off x="911225" y="537845"/>
            <a:ext cx="10369550" cy="5565775"/>
          </a:xfrm>
        </p:spPr>
      </p:pic>
      <p:grpSp>
        <p:nvGrpSpPr>
          <p:cNvPr id="15" name="组合 14"/>
          <p:cNvGrpSpPr/>
          <p:nvPr/>
        </p:nvGrpSpPr>
        <p:grpSpPr>
          <a:xfrm>
            <a:off x="1680331" y="2207895"/>
            <a:ext cx="8851658" cy="2419350"/>
            <a:chOff x="1844675" y="2208212"/>
            <a:chExt cx="8851658" cy="2419350"/>
          </a:xfrm>
        </p:grpSpPr>
        <p:sp>
          <p:nvSpPr>
            <p:cNvPr id="17" name="矩形 16"/>
            <p:cNvSpPr/>
            <p:nvPr/>
          </p:nvSpPr>
          <p:spPr>
            <a:xfrm>
              <a:off x="1844675" y="2208212"/>
              <a:ext cx="2955683" cy="24193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4778375" y="2208212"/>
              <a:ext cx="2955683" cy="2419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a:off x="7740650" y="2208212"/>
              <a:ext cx="2955683" cy="2419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1878784" y="2478088"/>
            <a:ext cx="2512730" cy="2076767"/>
            <a:chOff x="1859734" y="2478088"/>
            <a:chExt cx="2512730" cy="2076767"/>
          </a:xfrm>
        </p:grpSpPr>
        <p:sp>
          <p:nvSpPr>
            <p:cNvPr id="26" name="矩形 25"/>
            <p:cNvSpPr/>
            <p:nvPr/>
          </p:nvSpPr>
          <p:spPr>
            <a:xfrm>
              <a:off x="2131549" y="3174369"/>
              <a:ext cx="2240915" cy="349250"/>
            </a:xfrm>
            <a:prstGeom prst="rect">
              <a:avLst/>
            </a:prstGeom>
          </p:spPr>
          <p:txBody>
            <a:bodyPr wrap="none">
              <a:spAutoFit/>
            </a:bodyPr>
            <a:lstStyle/>
            <a:p>
              <a:pPr>
                <a:lnSpc>
                  <a:spcPct val="140000"/>
                </a:lnSpc>
              </a:pPr>
              <a:r>
                <a:rPr lang="zh-CN" altLang="en-US" sz="1200" b="1" dirty="0">
                  <a:solidFill>
                    <a:schemeClr val="bg1"/>
                  </a:solidFill>
                </a:rPr>
                <a:t>想要进军</a:t>
              </a:r>
              <a:r>
                <a:rPr lang="en-US" altLang="zh-CN" sz="1200" b="1" dirty="0">
                  <a:solidFill>
                    <a:schemeClr val="bg1"/>
                  </a:solidFill>
                </a:rPr>
                <a:t>LowCode</a:t>
              </a:r>
              <a:r>
                <a:rPr lang="zh-CN" altLang="en-US" sz="1200" b="1" dirty="0">
                  <a:solidFill>
                    <a:schemeClr val="bg1"/>
                  </a:solidFill>
                </a:rPr>
                <a:t>的开发人员</a:t>
              </a:r>
            </a:p>
          </p:txBody>
        </p:sp>
        <p:sp>
          <p:nvSpPr>
            <p:cNvPr id="27" name="矩形 26"/>
            <p:cNvSpPr/>
            <p:nvPr/>
          </p:nvSpPr>
          <p:spPr>
            <a:xfrm>
              <a:off x="1859734" y="3495675"/>
              <a:ext cx="2501774" cy="1059180"/>
            </a:xfrm>
            <a:prstGeom prst="rect">
              <a:avLst/>
            </a:prstGeom>
          </p:spPr>
          <p:txBody>
            <a:bodyPr wrap="square">
              <a:spAutoFit/>
            </a:bodyPr>
            <a:lstStyle/>
            <a:p>
              <a:pPr algn="ctr">
                <a:lnSpc>
                  <a:spcPct val="140000"/>
                </a:lnSpc>
              </a:pPr>
              <a:r>
                <a:rPr lang="zh-CN" altLang="en-US" sz="900" dirty="0">
                  <a:solidFill>
                    <a:schemeClr val="bg1"/>
                  </a:solidFill>
                </a:rPr>
                <a:t>随着</a:t>
              </a:r>
              <a:r>
                <a:rPr lang="en-US" altLang="zh-CN" sz="900" dirty="0">
                  <a:solidFill>
                    <a:schemeClr val="bg1"/>
                  </a:solidFill>
                </a:rPr>
                <a:t>LowCode</a:t>
              </a:r>
              <a:r>
                <a:rPr lang="zh-CN" altLang="en-US" sz="900" dirty="0">
                  <a:solidFill>
                    <a:schemeClr val="bg1"/>
                  </a:solidFill>
                </a:rPr>
                <a:t>的快速发展，一些对于</a:t>
              </a:r>
              <a:r>
                <a:rPr lang="en-US" altLang="zh-CN" sz="900" dirty="0">
                  <a:solidFill>
                    <a:schemeClr val="bg1"/>
                  </a:solidFill>
                </a:rPr>
                <a:t>LowCode</a:t>
              </a:r>
              <a:r>
                <a:rPr lang="zh-CN" altLang="en-US" sz="900" dirty="0">
                  <a:solidFill>
                    <a:schemeClr val="bg1"/>
                  </a:solidFill>
                </a:rPr>
                <a:t>感兴趣的开发人员提前进到这一领域发展，对于将来的爆发期让你有一个更多的选择余地。</a:t>
              </a:r>
            </a:p>
            <a:p>
              <a:pPr algn="ctr">
                <a:lnSpc>
                  <a:spcPct val="140000"/>
                </a:lnSpc>
              </a:pPr>
              <a:endParaRPr lang="zh-CN" altLang="en-US" sz="900" dirty="0">
                <a:solidFill>
                  <a:schemeClr val="bg1"/>
                </a:solidFill>
              </a:endParaRPr>
            </a:p>
          </p:txBody>
        </p:sp>
        <p:pic>
          <p:nvPicPr>
            <p:cNvPr id="41" name="图形 40"/>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705100" y="2478088"/>
              <a:ext cx="685799" cy="685799"/>
            </a:xfrm>
            <a:prstGeom prst="rect">
              <a:avLst/>
            </a:prstGeom>
          </p:spPr>
        </p:pic>
      </p:grpSp>
      <p:grpSp>
        <p:nvGrpSpPr>
          <p:cNvPr id="43" name="组合 42"/>
          <p:cNvGrpSpPr/>
          <p:nvPr/>
        </p:nvGrpSpPr>
        <p:grpSpPr>
          <a:xfrm>
            <a:off x="4864163" y="3146657"/>
            <a:ext cx="2501774" cy="1398901"/>
            <a:chOff x="1859734" y="3155954"/>
            <a:chExt cx="2501774" cy="1398901"/>
          </a:xfrm>
        </p:grpSpPr>
        <p:sp>
          <p:nvSpPr>
            <p:cNvPr id="44" name="矩形 43"/>
            <p:cNvSpPr/>
            <p:nvPr/>
          </p:nvSpPr>
          <p:spPr>
            <a:xfrm>
              <a:off x="2431269" y="3155954"/>
              <a:ext cx="1097280" cy="349250"/>
            </a:xfrm>
            <a:prstGeom prst="rect">
              <a:avLst/>
            </a:prstGeom>
          </p:spPr>
          <p:txBody>
            <a:bodyPr wrap="none">
              <a:spAutoFit/>
            </a:bodyPr>
            <a:lstStyle/>
            <a:p>
              <a:pPr>
                <a:lnSpc>
                  <a:spcPct val="140000"/>
                </a:lnSpc>
              </a:pPr>
              <a:r>
                <a:rPr lang="zh-CN" altLang="en-US" sz="1200" b="1" dirty="0">
                  <a:solidFill>
                    <a:schemeClr val="tx1">
                      <a:lumMod val="75000"/>
                      <a:lumOff val="25000"/>
                    </a:schemeClr>
                  </a:solidFill>
                </a:rPr>
                <a:t>刚毕业的学生</a:t>
              </a:r>
            </a:p>
          </p:txBody>
        </p:sp>
        <p:sp>
          <p:nvSpPr>
            <p:cNvPr id="45" name="矩形 44"/>
            <p:cNvSpPr/>
            <p:nvPr/>
          </p:nvSpPr>
          <p:spPr>
            <a:xfrm>
              <a:off x="1859734" y="3495675"/>
              <a:ext cx="2501774" cy="1059180"/>
            </a:xfrm>
            <a:prstGeom prst="rect">
              <a:avLst/>
            </a:prstGeom>
          </p:spPr>
          <p:txBody>
            <a:bodyPr wrap="square">
              <a:spAutoFit/>
            </a:bodyPr>
            <a:lstStyle/>
            <a:p>
              <a:pPr algn="ctr">
                <a:lnSpc>
                  <a:spcPct val="140000"/>
                </a:lnSpc>
              </a:pPr>
              <a:r>
                <a:rPr lang="zh-CN" altLang="en-US" sz="900" dirty="0">
                  <a:solidFill>
                    <a:schemeClr val="bg1">
                      <a:lumMod val="65000"/>
                    </a:schemeClr>
                  </a:solidFill>
                </a:rPr>
                <a:t>相对于传统的代码行业，</a:t>
              </a:r>
              <a:r>
                <a:rPr lang="en-US" altLang="zh-CN" sz="900" dirty="0">
                  <a:solidFill>
                    <a:schemeClr val="bg1">
                      <a:lumMod val="65000"/>
                    </a:schemeClr>
                  </a:solidFill>
                </a:rPr>
                <a:t>LowCode</a:t>
              </a:r>
              <a:r>
                <a:rPr lang="zh-CN" altLang="en-US" sz="900" dirty="0">
                  <a:solidFill>
                    <a:schemeClr val="bg1">
                      <a:lumMod val="65000"/>
                    </a:schemeClr>
                  </a:solidFill>
                </a:rPr>
                <a:t>入门也相对简单一些，而且将来日本的发展前景也是相当不错，前面提到一些大手企业也在大力发展。所以现在积累到这一方面的经验的话，对于自己将来的职业生涯有很大的帮助。</a:t>
              </a:r>
            </a:p>
          </p:txBody>
        </p:sp>
      </p:grpSp>
      <p:pic>
        <p:nvPicPr>
          <p:cNvPr id="47" name="图形 4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825865" y="2515870"/>
            <a:ext cx="609600" cy="609600"/>
          </a:xfrm>
          <a:prstGeom prst="rect">
            <a:avLst/>
          </a:prstGeom>
        </p:spPr>
      </p:pic>
      <p:pic>
        <p:nvPicPr>
          <p:cNvPr id="48" name="图形 4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53112" y="2571750"/>
            <a:ext cx="523875" cy="523875"/>
          </a:xfrm>
          <a:prstGeom prst="rect">
            <a:avLst/>
          </a:prstGeom>
        </p:spPr>
      </p:pic>
      <p:grpSp>
        <p:nvGrpSpPr>
          <p:cNvPr id="49" name="组合 48"/>
          <p:cNvGrpSpPr/>
          <p:nvPr/>
        </p:nvGrpSpPr>
        <p:grpSpPr>
          <a:xfrm>
            <a:off x="7850959" y="3155547"/>
            <a:ext cx="2501774" cy="1574161"/>
            <a:chOff x="1859734" y="3174369"/>
            <a:chExt cx="2501774" cy="1574161"/>
          </a:xfrm>
        </p:grpSpPr>
        <p:sp>
          <p:nvSpPr>
            <p:cNvPr id="50" name="矩形 49"/>
            <p:cNvSpPr/>
            <p:nvPr/>
          </p:nvSpPr>
          <p:spPr>
            <a:xfrm>
              <a:off x="2131549" y="3174369"/>
              <a:ext cx="1842770" cy="349250"/>
            </a:xfrm>
            <a:prstGeom prst="rect">
              <a:avLst/>
            </a:prstGeom>
          </p:spPr>
          <p:txBody>
            <a:bodyPr wrap="none">
              <a:spAutoFit/>
            </a:bodyPr>
            <a:lstStyle/>
            <a:p>
              <a:pPr>
                <a:lnSpc>
                  <a:spcPct val="140000"/>
                </a:lnSpc>
              </a:pPr>
              <a:r>
                <a:rPr lang="zh-CN" altLang="en-US" sz="1200" b="1" dirty="0">
                  <a:solidFill>
                    <a:schemeClr val="bg1"/>
                  </a:solidFill>
                </a:rPr>
                <a:t>想要专职进入</a:t>
              </a:r>
              <a:r>
                <a:rPr lang="en-US" altLang="zh-CN" sz="1200" b="1" dirty="0">
                  <a:solidFill>
                    <a:schemeClr val="bg1"/>
                  </a:solidFill>
                </a:rPr>
                <a:t>IT</a:t>
              </a:r>
              <a:r>
                <a:rPr lang="zh-CN" altLang="en-US" sz="1200" b="1" dirty="0">
                  <a:solidFill>
                    <a:schemeClr val="bg1"/>
                  </a:solidFill>
                </a:rPr>
                <a:t>行业的人</a:t>
              </a:r>
            </a:p>
          </p:txBody>
        </p:sp>
        <p:sp>
          <p:nvSpPr>
            <p:cNvPr id="51" name="矩形 50"/>
            <p:cNvSpPr/>
            <p:nvPr/>
          </p:nvSpPr>
          <p:spPr>
            <a:xfrm>
              <a:off x="1859734" y="3495675"/>
              <a:ext cx="2501774" cy="1252855"/>
            </a:xfrm>
            <a:prstGeom prst="rect">
              <a:avLst/>
            </a:prstGeom>
          </p:spPr>
          <p:txBody>
            <a:bodyPr wrap="square">
              <a:spAutoFit/>
            </a:bodyPr>
            <a:lstStyle/>
            <a:p>
              <a:pPr algn="ctr">
                <a:lnSpc>
                  <a:spcPct val="140000"/>
                </a:lnSpc>
              </a:pPr>
              <a:r>
                <a:rPr lang="zh-CN" altLang="en-US" sz="900" dirty="0">
                  <a:solidFill>
                    <a:schemeClr val="bg1"/>
                  </a:solidFill>
                </a:rPr>
                <a:t>如果你对于</a:t>
              </a:r>
              <a:r>
                <a:rPr lang="en-US" altLang="zh-CN" sz="900" dirty="0">
                  <a:solidFill>
                    <a:schemeClr val="bg1"/>
                  </a:solidFill>
                </a:rPr>
                <a:t>IT</a:t>
              </a:r>
              <a:r>
                <a:rPr lang="zh-CN" altLang="en-US" sz="900" dirty="0">
                  <a:solidFill>
                    <a:schemeClr val="bg1"/>
                  </a:solidFill>
                </a:rPr>
                <a:t>这一行业抱有很高的热情，但是你又没有接受过整体的</a:t>
              </a:r>
              <a:r>
                <a:rPr lang="en-US" altLang="zh-CN" sz="900" dirty="0">
                  <a:solidFill>
                    <a:schemeClr val="bg1"/>
                  </a:solidFill>
                </a:rPr>
                <a:t>IT</a:t>
              </a:r>
              <a:r>
                <a:rPr lang="zh-CN" altLang="en-US" sz="900" dirty="0">
                  <a:solidFill>
                    <a:schemeClr val="bg1"/>
                  </a:solidFill>
                </a:rPr>
                <a:t>教育，不妨试试从</a:t>
              </a:r>
              <a:r>
                <a:rPr lang="en-US" altLang="zh-CN" sz="900" dirty="0">
                  <a:solidFill>
                    <a:schemeClr val="bg1"/>
                  </a:solidFill>
                </a:rPr>
                <a:t>LowCode</a:t>
              </a:r>
              <a:r>
                <a:rPr lang="zh-CN" altLang="en-US" sz="900" dirty="0">
                  <a:solidFill>
                    <a:schemeClr val="bg1"/>
                  </a:solidFill>
                </a:rPr>
                <a:t>入门，在工作的同时慢慢积累起自己的技术，这对于自己埋头苦学</a:t>
              </a:r>
              <a:r>
                <a:rPr lang="en-US" altLang="zh-CN" sz="900" dirty="0">
                  <a:solidFill>
                    <a:schemeClr val="bg1"/>
                  </a:solidFill>
                </a:rPr>
                <a:t>IT</a:t>
              </a:r>
              <a:r>
                <a:rPr lang="zh-CN" altLang="en-US" sz="900" dirty="0">
                  <a:solidFill>
                    <a:schemeClr val="bg1"/>
                  </a:solidFill>
                </a:rPr>
                <a:t>知识更有效，更加便利。</a:t>
              </a:r>
            </a:p>
            <a:p>
              <a:pPr algn="ctr">
                <a:lnSpc>
                  <a:spcPct val="140000"/>
                </a:lnSpc>
              </a:pPr>
              <a:endParaRPr lang="zh-CN" altLang="en-US" sz="900" dirty="0">
                <a:solidFill>
                  <a:schemeClr val="bg1"/>
                </a:solidFill>
              </a:endParaRPr>
            </a:p>
          </p:txBody>
        </p:sp>
      </p:grpSp>
      <p:sp>
        <p:nvSpPr>
          <p:cNvPr id="55" name="矩形 54"/>
          <p:cNvSpPr/>
          <p:nvPr/>
        </p:nvSpPr>
        <p:spPr>
          <a:xfrm>
            <a:off x="4246692" y="1268666"/>
            <a:ext cx="3698614" cy="395605"/>
          </a:xfrm>
          <a:prstGeom prst="rect">
            <a:avLst/>
          </a:prstGeom>
        </p:spPr>
        <p:txBody>
          <a:bodyPr wrap="square">
            <a:spAutoFit/>
          </a:bodyPr>
          <a:lstStyle/>
          <a:p>
            <a:pPr algn="ctr">
              <a:lnSpc>
                <a:spcPct val="110000"/>
              </a:lnSpc>
            </a:pPr>
            <a:r>
              <a:rPr lang="zh-CN" altLang="en-US" b="1" dirty="0">
                <a:solidFill>
                  <a:schemeClr val="accent4"/>
                </a:solidFill>
              </a:rPr>
              <a:t>适合的人</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4"/>
        </a:solidFill>
        <a:effectLst/>
      </p:bgPr>
    </p:bg>
    <p:spTree>
      <p:nvGrpSpPr>
        <p:cNvPr id="1" name=""/>
        <p:cNvGrpSpPr/>
        <p:nvPr/>
      </p:nvGrpSpPr>
      <p:grpSpPr>
        <a:xfrm>
          <a:off x="0" y="0"/>
          <a:ext cx="0" cy="0"/>
          <a:chOff x="0" y="0"/>
          <a:chExt cx="0" cy="0"/>
        </a:xfrm>
      </p:grpSpPr>
      <p:sp>
        <p:nvSpPr>
          <p:cNvPr id="22" name="椭圆 21"/>
          <p:cNvSpPr/>
          <p:nvPr/>
        </p:nvSpPr>
        <p:spPr>
          <a:xfrm>
            <a:off x="7905750" y="2114550"/>
            <a:ext cx="5064125" cy="5064125"/>
          </a:xfrm>
          <a:prstGeom prst="ellipse">
            <a:avLst/>
          </a:prstGeom>
          <a:noFill/>
          <a:ln>
            <a:solidFill>
              <a:schemeClr val="bg1">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952500" y="3282950"/>
            <a:ext cx="3133725" cy="3133725"/>
          </a:xfrm>
          <a:prstGeom prst="ellipse">
            <a:avLst/>
          </a:prstGeom>
          <a:noFill/>
          <a:ln>
            <a:solidFill>
              <a:schemeClr val="bg1">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579891" y="4081641"/>
            <a:ext cx="5032218" cy="1260475"/>
          </a:xfrm>
          <a:prstGeom prst="rect">
            <a:avLst/>
          </a:prstGeom>
        </p:spPr>
        <p:txBody>
          <a:bodyPr wrap="square">
            <a:spAutoFit/>
          </a:bodyPr>
          <a:lstStyle/>
          <a:p>
            <a:pPr algn="ctr"/>
            <a:r>
              <a:rPr lang="en-US" altLang="zh-CN" sz="4400" b="1" dirty="0">
                <a:solidFill>
                  <a:schemeClr val="bg1"/>
                </a:solidFill>
              </a:rPr>
              <a:t>Thanks</a:t>
            </a:r>
          </a:p>
          <a:p>
            <a:pPr algn="ctr"/>
            <a:endParaRPr lang="zh-CN" altLang="en-US" sz="3200" b="1" dirty="0">
              <a:solidFill>
                <a:schemeClr val="bg1"/>
              </a:solidFill>
            </a:endParaRPr>
          </a:p>
        </p:txBody>
      </p:sp>
      <p:sp>
        <p:nvSpPr>
          <p:cNvPr id="18" name="椭圆 17"/>
          <p:cNvSpPr/>
          <p:nvPr/>
        </p:nvSpPr>
        <p:spPr>
          <a:xfrm>
            <a:off x="4505325" y="318873"/>
            <a:ext cx="2819400" cy="2819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4778375" y="366498"/>
            <a:ext cx="2819400" cy="2819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4575175" y="737973"/>
            <a:ext cx="2819400" cy="2819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778375" y="804648"/>
            <a:ext cx="2819400" cy="28194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占位符 8"/>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18222" r="18222"/>
          <a:stretch>
            <a:fillRect/>
          </a:stretch>
        </p:blipFill>
        <p:spPr>
          <a:xfrm>
            <a:off x="4773827" y="635000"/>
            <a:ext cx="2644346" cy="2644346"/>
          </a:xfr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占位符 21"/>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6143" b="6143"/>
          <a:stretch>
            <a:fillRect/>
          </a:stretch>
        </p:blipFill>
        <p:spPr/>
      </p:pic>
      <p:sp>
        <p:nvSpPr>
          <p:cNvPr id="13" name="椭圆 12"/>
          <p:cNvSpPr/>
          <p:nvPr/>
        </p:nvSpPr>
        <p:spPr>
          <a:xfrm>
            <a:off x="7905750" y="2114550"/>
            <a:ext cx="5064125" cy="5064125"/>
          </a:xfrm>
          <a:prstGeom prst="ellipse">
            <a:avLst/>
          </a:prstGeom>
          <a:noFill/>
          <a:ln>
            <a:solidFill>
              <a:schemeClr val="accent4">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4315460" y="599440"/>
            <a:ext cx="1791335" cy="1115695"/>
          </a:xfrm>
          <a:prstGeom prst="rect">
            <a:avLst/>
          </a:prstGeom>
          <a:solidFill>
            <a:schemeClr val="accent4"/>
          </a:soli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395392" y="1618094"/>
            <a:ext cx="3698614" cy="700405"/>
          </a:xfrm>
          <a:prstGeom prst="rect">
            <a:avLst/>
          </a:prstGeom>
        </p:spPr>
        <p:txBody>
          <a:bodyPr wrap="square">
            <a:spAutoFit/>
          </a:bodyPr>
          <a:lstStyle/>
          <a:p>
            <a:pPr>
              <a:lnSpc>
                <a:spcPct val="110000"/>
              </a:lnSpc>
            </a:pPr>
            <a:r>
              <a:rPr lang="en-US" altLang="zh-CN" b="1" dirty="0">
                <a:solidFill>
                  <a:schemeClr val="accent4"/>
                </a:solidFill>
              </a:rPr>
              <a:t>构建应用程序快速、正确、面向未来</a:t>
            </a:r>
          </a:p>
        </p:txBody>
      </p:sp>
      <p:sp>
        <p:nvSpPr>
          <p:cNvPr id="6" name="矩形 5"/>
          <p:cNvSpPr/>
          <p:nvPr/>
        </p:nvSpPr>
        <p:spPr>
          <a:xfrm>
            <a:off x="6395392" y="2318400"/>
            <a:ext cx="5006033" cy="866140"/>
          </a:xfrm>
          <a:prstGeom prst="rect">
            <a:avLst/>
          </a:prstGeom>
        </p:spPr>
        <p:txBody>
          <a:bodyPr wrap="square">
            <a:spAutoFit/>
          </a:bodyPr>
          <a:lstStyle/>
          <a:p>
            <a:pPr>
              <a:lnSpc>
                <a:spcPct val="140000"/>
              </a:lnSpc>
            </a:pPr>
            <a:r>
              <a:rPr lang="en-US" altLang="zh-CN" sz="1200" dirty="0">
                <a:solidFill>
                  <a:schemeClr val="tx1">
                    <a:lumMod val="50000"/>
                    <a:lumOff val="50000"/>
                  </a:schemeClr>
                </a:solidFill>
              </a:rPr>
              <a:t>使用可视化、模型驱动的开发、改进整个应用程序生命周期的 AI 支持的工具以及云原生平台，您可以快速轻松地构建、部署和管理与众不同的软件。</a:t>
            </a:r>
          </a:p>
        </p:txBody>
      </p:sp>
      <p:sp>
        <p:nvSpPr>
          <p:cNvPr id="7" name="椭圆 6"/>
          <p:cNvSpPr/>
          <p:nvPr/>
        </p:nvSpPr>
        <p:spPr>
          <a:xfrm>
            <a:off x="6553200" y="3471545"/>
            <a:ext cx="666750" cy="6667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546850" y="4711700"/>
            <a:ext cx="666750" cy="66675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7309966" y="3389531"/>
            <a:ext cx="944880" cy="294005"/>
          </a:xfrm>
          <a:prstGeom prst="rect">
            <a:avLst/>
          </a:prstGeom>
        </p:spPr>
        <p:txBody>
          <a:bodyPr wrap="none">
            <a:spAutoFit/>
          </a:bodyPr>
          <a:lstStyle/>
          <a:p>
            <a:pPr algn="l">
              <a:lnSpc>
                <a:spcPct val="110000"/>
              </a:lnSpc>
            </a:pPr>
            <a:r>
              <a:rPr lang="en-US" altLang="zh-CN" sz="1200" b="1" dirty="0">
                <a:solidFill>
                  <a:schemeClr val="accent4"/>
                </a:solidFill>
                <a:sym typeface="+mn-ea"/>
              </a:rPr>
              <a:t>快速、正确</a:t>
            </a:r>
            <a:endParaRPr lang="en-US" altLang="zh-CN" sz="1200" b="1" dirty="0">
              <a:solidFill>
                <a:schemeClr val="tx1">
                  <a:lumMod val="75000"/>
                  <a:lumOff val="25000"/>
                </a:schemeClr>
              </a:solidFill>
            </a:endParaRPr>
          </a:p>
        </p:txBody>
      </p:sp>
      <p:sp>
        <p:nvSpPr>
          <p:cNvPr id="10" name="矩形 9"/>
          <p:cNvSpPr/>
          <p:nvPr/>
        </p:nvSpPr>
        <p:spPr>
          <a:xfrm>
            <a:off x="7319491" y="3647673"/>
            <a:ext cx="4056534" cy="866140"/>
          </a:xfrm>
          <a:prstGeom prst="rect">
            <a:avLst/>
          </a:prstGeom>
        </p:spPr>
        <p:txBody>
          <a:bodyPr wrap="square">
            <a:spAutoFit/>
          </a:bodyPr>
          <a:lstStyle/>
          <a:p>
            <a:pPr>
              <a:lnSpc>
                <a:spcPct val="140000"/>
              </a:lnSpc>
            </a:pPr>
            <a:r>
              <a:rPr lang="en-US" altLang="zh-CN" sz="1200" dirty="0">
                <a:solidFill>
                  <a:schemeClr val="tx1">
                    <a:lumMod val="50000"/>
                    <a:lumOff val="50000"/>
                  </a:schemeClr>
                </a:solidFill>
              </a:rPr>
              <a:t>Outsystems</a:t>
            </a:r>
            <a:r>
              <a:rPr lang="zh-CN" altLang="en-US" sz="1200" dirty="0">
                <a:solidFill>
                  <a:schemeClr val="tx1">
                    <a:lumMod val="50000"/>
                    <a:lumOff val="50000"/>
                  </a:schemeClr>
                </a:solidFill>
              </a:rPr>
              <a:t>通过</a:t>
            </a:r>
            <a:r>
              <a:rPr lang="en-US" altLang="zh-CN" sz="1200" dirty="0">
                <a:solidFill>
                  <a:schemeClr val="tx1">
                    <a:lumMod val="50000"/>
                    <a:lumOff val="50000"/>
                  </a:schemeClr>
                </a:solidFill>
              </a:rPr>
              <a:t>AI</a:t>
            </a:r>
            <a:r>
              <a:rPr lang="zh-CN" altLang="en-US" sz="1200" dirty="0">
                <a:solidFill>
                  <a:schemeClr val="tx1">
                    <a:lumMod val="50000"/>
                    <a:lumOff val="50000"/>
                  </a:schemeClr>
                </a:solidFill>
              </a:rPr>
              <a:t>和自动化加速开发，先进的视觉、模型驱动和 AI 驱动的开发为您提供了构建与众不同的软件的最快方法。</a:t>
            </a:r>
            <a:r>
              <a:rPr lang="en-US" altLang="zh-CN" sz="900" dirty="0">
                <a:solidFill>
                  <a:schemeClr val="tx1">
                    <a:lumMod val="50000"/>
                    <a:lumOff val="50000"/>
                  </a:schemeClr>
                </a:solidFill>
              </a:rPr>
              <a:t>	</a:t>
            </a:r>
          </a:p>
        </p:txBody>
      </p:sp>
      <p:sp>
        <p:nvSpPr>
          <p:cNvPr id="11" name="矩形 10"/>
          <p:cNvSpPr/>
          <p:nvPr/>
        </p:nvSpPr>
        <p:spPr>
          <a:xfrm>
            <a:off x="7303616" y="4734461"/>
            <a:ext cx="792480" cy="294005"/>
          </a:xfrm>
          <a:prstGeom prst="rect">
            <a:avLst/>
          </a:prstGeom>
        </p:spPr>
        <p:txBody>
          <a:bodyPr wrap="none">
            <a:spAutoFit/>
          </a:bodyPr>
          <a:lstStyle/>
          <a:p>
            <a:pPr algn="l">
              <a:lnSpc>
                <a:spcPct val="110000"/>
              </a:lnSpc>
            </a:pPr>
            <a:r>
              <a:rPr lang="en-US" altLang="zh-CN" sz="1200" b="1" dirty="0">
                <a:solidFill>
                  <a:schemeClr val="accent4"/>
                </a:solidFill>
                <a:sym typeface="+mn-ea"/>
              </a:rPr>
              <a:t>面向未来</a:t>
            </a:r>
            <a:endParaRPr lang="en-US" altLang="zh-CN" sz="1200" b="1" dirty="0">
              <a:solidFill>
                <a:schemeClr val="tx1">
                  <a:lumMod val="75000"/>
                  <a:lumOff val="25000"/>
                </a:schemeClr>
              </a:solidFill>
            </a:endParaRPr>
          </a:p>
        </p:txBody>
      </p:sp>
      <p:sp>
        <p:nvSpPr>
          <p:cNvPr id="12" name="矩形 11"/>
          <p:cNvSpPr/>
          <p:nvPr/>
        </p:nvSpPr>
        <p:spPr>
          <a:xfrm>
            <a:off x="7310120" y="5028565"/>
            <a:ext cx="4217670" cy="1641475"/>
          </a:xfrm>
          <a:prstGeom prst="rect">
            <a:avLst/>
          </a:prstGeom>
        </p:spPr>
        <p:txBody>
          <a:bodyPr wrap="square">
            <a:spAutoFit/>
          </a:bodyPr>
          <a:lstStyle/>
          <a:p>
            <a:pPr>
              <a:lnSpc>
                <a:spcPct val="140000"/>
              </a:lnSpc>
            </a:pPr>
            <a:r>
              <a:rPr lang="zh-CN" altLang="en-US" sz="1200" dirty="0">
                <a:solidFill>
                  <a:schemeClr val="tx1">
                    <a:lumMod val="50000"/>
                    <a:lumOff val="50000"/>
                  </a:schemeClr>
                </a:solidFill>
              </a:rPr>
              <a:t>由于简单</a:t>
            </a:r>
            <a:r>
              <a:rPr lang="en-US" altLang="zh-CN" sz="1200" dirty="0">
                <a:solidFill>
                  <a:schemeClr val="tx1">
                    <a:lumMod val="50000"/>
                    <a:lumOff val="50000"/>
                  </a:schemeClr>
                </a:solidFill>
              </a:rPr>
              <a:t> </a:t>
            </a:r>
            <a:r>
              <a:rPr lang="zh-CN" altLang="en-US" sz="1200" dirty="0">
                <a:solidFill>
                  <a:schemeClr val="tx1">
                    <a:lumMod val="50000"/>
                    <a:lumOff val="50000"/>
                  </a:schemeClr>
                </a:solidFill>
              </a:rPr>
              <a:t>快速</a:t>
            </a:r>
            <a:r>
              <a:rPr lang="en-US" altLang="zh-CN" sz="1200" dirty="0">
                <a:solidFill>
                  <a:schemeClr val="tx1">
                    <a:lumMod val="50000"/>
                    <a:lumOff val="50000"/>
                  </a:schemeClr>
                </a:solidFill>
              </a:rPr>
              <a:t> </a:t>
            </a:r>
            <a:r>
              <a:rPr lang="zh-CN" altLang="en-US" sz="1200" dirty="0">
                <a:solidFill>
                  <a:schemeClr val="tx1">
                    <a:lumMod val="50000"/>
                    <a:lumOff val="50000"/>
                  </a:schemeClr>
                </a:solidFill>
              </a:rPr>
              <a:t>高效的开发模式，目前欧美</a:t>
            </a:r>
            <a:r>
              <a:rPr lang="en-US" altLang="zh-CN" sz="1200" dirty="0">
                <a:solidFill>
                  <a:schemeClr val="tx1">
                    <a:lumMod val="50000"/>
                    <a:lumOff val="50000"/>
                  </a:schemeClr>
                </a:solidFill>
              </a:rPr>
              <a:t>LowCod</a:t>
            </a:r>
            <a:r>
              <a:rPr lang="zh-CN" altLang="en-US" sz="1200" dirty="0">
                <a:solidFill>
                  <a:schemeClr val="tx1">
                    <a:lumMod val="50000"/>
                    <a:lumOff val="50000"/>
                  </a:schemeClr>
                </a:solidFill>
              </a:rPr>
              <a:t>已经非常普遍，日本市场也逐步在向这一方面靠拢。预计</a:t>
            </a:r>
            <a:r>
              <a:rPr lang="en-US" altLang="zh-CN" sz="1200" dirty="0">
                <a:solidFill>
                  <a:schemeClr val="tx1">
                    <a:lumMod val="50000"/>
                    <a:lumOff val="50000"/>
                  </a:schemeClr>
                </a:solidFill>
              </a:rPr>
              <a:t>2025</a:t>
            </a:r>
            <a:r>
              <a:rPr lang="zh-CN" altLang="en-US" sz="1200" dirty="0">
                <a:solidFill>
                  <a:schemeClr val="tx1">
                    <a:lumMod val="50000"/>
                    <a:lumOff val="50000"/>
                  </a:schemeClr>
                </a:solidFill>
              </a:rPr>
              <a:t>，</a:t>
            </a:r>
            <a:r>
              <a:rPr lang="en-US" altLang="zh-CN" sz="1200" dirty="0">
                <a:solidFill>
                  <a:schemeClr val="tx1">
                    <a:lumMod val="50000"/>
                    <a:lumOff val="50000"/>
                  </a:schemeClr>
                </a:solidFill>
              </a:rPr>
              <a:t>LowCode</a:t>
            </a:r>
            <a:r>
              <a:rPr lang="zh-CN" altLang="en-US" sz="1200" dirty="0">
                <a:solidFill>
                  <a:schemeClr val="tx1">
                    <a:lumMod val="50000"/>
                    <a:lumOff val="50000"/>
                  </a:schemeClr>
                </a:solidFill>
              </a:rPr>
              <a:t>将占到日本应用程序开发的</a:t>
            </a:r>
            <a:r>
              <a:rPr lang="en-US" altLang="zh-CN" sz="1200" dirty="0">
                <a:solidFill>
                  <a:schemeClr val="tx1">
                    <a:lumMod val="50000"/>
                    <a:lumOff val="50000"/>
                  </a:schemeClr>
                </a:solidFill>
              </a:rPr>
              <a:t>60%</a:t>
            </a:r>
            <a:r>
              <a:rPr lang="zh-CN" altLang="en-US" sz="1200" dirty="0">
                <a:solidFill>
                  <a:schemeClr val="tx1">
                    <a:lumMod val="50000"/>
                    <a:lumOff val="50000"/>
                  </a:schemeClr>
                </a:solidFill>
              </a:rPr>
              <a:t>业务。就现在而言日本的很多大手企业已经开始进军</a:t>
            </a:r>
            <a:r>
              <a:rPr lang="en-US" altLang="zh-CN" sz="1200" dirty="0">
                <a:solidFill>
                  <a:schemeClr val="tx1">
                    <a:lumMod val="50000"/>
                    <a:lumOff val="50000"/>
                  </a:schemeClr>
                </a:solidFill>
              </a:rPr>
              <a:t>LowCode</a:t>
            </a:r>
            <a:r>
              <a:rPr lang="zh-CN" altLang="en-US" sz="1200" dirty="0">
                <a:solidFill>
                  <a:schemeClr val="tx1">
                    <a:lumMod val="50000"/>
                    <a:lumOff val="50000"/>
                  </a:schemeClr>
                </a:solidFill>
              </a:rPr>
              <a:t>，而使用</a:t>
            </a:r>
            <a:r>
              <a:rPr lang="en-US" altLang="zh-CN" sz="1200" dirty="0">
                <a:solidFill>
                  <a:schemeClr val="tx1">
                    <a:lumMod val="50000"/>
                    <a:lumOff val="50000"/>
                  </a:schemeClr>
                </a:solidFill>
              </a:rPr>
              <a:t>Outsystems</a:t>
            </a:r>
            <a:r>
              <a:rPr lang="zh-CN" altLang="en-US" sz="1200" dirty="0">
                <a:solidFill>
                  <a:schemeClr val="tx1">
                    <a:lumMod val="50000"/>
                    <a:lumOff val="50000"/>
                  </a:schemeClr>
                </a:solidFill>
              </a:rPr>
              <a:t>开发平台的企业现在也比比皆是。比如大和ハウス工業株式会社</a:t>
            </a:r>
            <a:r>
              <a:rPr lang="ja-JP" altLang="zh-CN" sz="1200" dirty="0">
                <a:solidFill>
                  <a:schemeClr val="tx1">
                    <a:lumMod val="50000"/>
                    <a:lumOff val="50000"/>
                  </a:schemeClr>
                </a:solidFill>
              </a:rPr>
              <a:t>、小林製薬株式会社、サカタのタネ</a:t>
            </a:r>
            <a:r>
              <a:rPr lang="zh-CN" altLang="zh-CN" sz="1200" dirty="0">
                <a:solidFill>
                  <a:schemeClr val="tx1">
                    <a:lumMod val="50000"/>
                    <a:lumOff val="50000"/>
                  </a:schemeClr>
                </a:solidFill>
              </a:rPr>
              <a:t>等等</a:t>
            </a:r>
          </a:p>
        </p:txBody>
      </p:sp>
      <p:sp>
        <p:nvSpPr>
          <p:cNvPr id="14" name="椭圆 13"/>
          <p:cNvSpPr/>
          <p:nvPr/>
        </p:nvSpPr>
        <p:spPr>
          <a:xfrm>
            <a:off x="9871075" y="-933450"/>
            <a:ext cx="2819400" cy="2819400"/>
          </a:xfrm>
          <a:prstGeom prst="ellipse">
            <a:avLst/>
          </a:prstGeom>
          <a:noFill/>
          <a:ln>
            <a:solidFill>
              <a:schemeClr val="accent4">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8" name="图片占位符 1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657107" y="4841266"/>
            <a:ext cx="448329" cy="448330"/>
          </a:xfrm>
          <a:prstGeom prst="rect">
            <a:avLst/>
          </a:prstGeom>
        </p:spPr>
      </p:pic>
      <p:pic>
        <p:nvPicPr>
          <p:cNvPr id="19" name="图片占位符 2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109" r="109"/>
          <a:stretch>
            <a:fillRect/>
          </a:stretch>
        </p:blipFill>
        <p:spPr>
          <a:xfrm>
            <a:off x="6657321" y="3594546"/>
            <a:ext cx="448329" cy="448330"/>
          </a:xfrm>
          <a:prstGeom prst="rect">
            <a:avLst/>
          </a:prstGeom>
        </p:spPr>
      </p:pic>
      <p:sp>
        <p:nvSpPr>
          <p:cNvPr id="23" name="矩形 22"/>
          <p:cNvSpPr/>
          <p:nvPr/>
        </p:nvSpPr>
        <p:spPr>
          <a:xfrm>
            <a:off x="4315617" y="599738"/>
            <a:ext cx="1791335" cy="460375"/>
          </a:xfrm>
          <a:prstGeom prst="rect">
            <a:avLst/>
          </a:prstGeom>
        </p:spPr>
        <p:txBody>
          <a:bodyPr wrap="none">
            <a:spAutoFit/>
          </a:bodyPr>
          <a:lstStyle/>
          <a:p>
            <a:r>
              <a:rPr lang="en-US" altLang="zh-CN" sz="2400" dirty="0">
                <a:solidFill>
                  <a:schemeClr val="bg1"/>
                </a:solidFill>
              </a:rPr>
              <a:t>Outsystems</a:t>
            </a:r>
          </a:p>
        </p:txBody>
      </p:sp>
      <p:sp>
        <p:nvSpPr>
          <p:cNvPr id="24" name="矩形 23"/>
          <p:cNvSpPr/>
          <p:nvPr/>
        </p:nvSpPr>
        <p:spPr>
          <a:xfrm>
            <a:off x="4368165" y="1136650"/>
            <a:ext cx="1738630" cy="478155"/>
          </a:xfrm>
          <a:prstGeom prst="rect">
            <a:avLst/>
          </a:prstGeom>
        </p:spPr>
        <p:txBody>
          <a:bodyPr wrap="square">
            <a:spAutoFit/>
          </a:bodyPr>
          <a:lstStyle/>
          <a:p>
            <a:pPr algn="ctr">
              <a:lnSpc>
                <a:spcPct val="140000"/>
              </a:lnSpc>
            </a:pPr>
            <a:r>
              <a:rPr lang="en-US" altLang="zh-CN" sz="900" dirty="0">
                <a:solidFill>
                  <a:schemeClr val="bg1"/>
                </a:solidFill>
              </a:rPr>
              <a:t>Build Applications  Fast, Right, and for the Futuret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椭圆 27"/>
          <p:cNvSpPr/>
          <p:nvPr/>
        </p:nvSpPr>
        <p:spPr>
          <a:xfrm>
            <a:off x="8991600" y="5713413"/>
            <a:ext cx="4194175" cy="4194175"/>
          </a:xfrm>
          <a:prstGeom prst="ellipse">
            <a:avLst/>
          </a:prstGeom>
          <a:noFill/>
          <a:ln>
            <a:solidFill>
              <a:schemeClr val="accent4">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9" name="图片占位符 18" descr="图片包含 人, 服装, 室内, 穿着&#10;&#10;描述已自动生成"/>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t="6306" b="6306"/>
          <a:stretch>
            <a:fillRect/>
          </a:stretch>
        </p:blipFill>
        <p:spPr/>
      </p:pic>
      <p:sp>
        <p:nvSpPr>
          <p:cNvPr id="27" name="椭圆 26"/>
          <p:cNvSpPr/>
          <p:nvPr/>
        </p:nvSpPr>
        <p:spPr>
          <a:xfrm>
            <a:off x="7086600" y="-1620838"/>
            <a:ext cx="4194175" cy="4194175"/>
          </a:xfrm>
          <a:prstGeom prst="ellipse">
            <a:avLst/>
          </a:prstGeom>
          <a:noFill/>
          <a:ln>
            <a:solidFill>
              <a:schemeClr val="accent4">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8538691" y="4910989"/>
            <a:ext cx="2015295" cy="279757"/>
          </a:xfrm>
          <a:prstGeom prst="rect">
            <a:avLst/>
          </a:prstGeom>
        </p:spPr>
        <p:txBody>
          <a:bodyPr wrap="none">
            <a:spAutoFit/>
          </a:bodyPr>
          <a:lstStyle/>
          <a:p>
            <a:pPr>
              <a:lnSpc>
                <a:spcPct val="110000"/>
              </a:lnSpc>
            </a:pPr>
            <a:r>
              <a:rPr lang="en-US" altLang="zh-CN" sz="1200" b="1" dirty="0">
                <a:solidFill>
                  <a:schemeClr val="bg1"/>
                </a:solidFill>
              </a:rPr>
              <a:t>Click here to add the text</a:t>
            </a:r>
          </a:p>
        </p:txBody>
      </p:sp>
      <p:sp>
        <p:nvSpPr>
          <p:cNvPr id="32" name="矩形 31"/>
          <p:cNvSpPr/>
          <p:nvPr/>
        </p:nvSpPr>
        <p:spPr>
          <a:xfrm>
            <a:off x="8529167" y="5180244"/>
            <a:ext cx="3358034" cy="651781"/>
          </a:xfrm>
          <a:prstGeom prst="rect">
            <a:avLst/>
          </a:prstGeom>
        </p:spPr>
        <p:txBody>
          <a:bodyPr wrap="square">
            <a:spAutoFit/>
          </a:bodyPr>
          <a:lstStyle/>
          <a:p>
            <a:pPr>
              <a:lnSpc>
                <a:spcPct val="140000"/>
              </a:lnSpc>
            </a:pPr>
            <a:r>
              <a:rPr lang="en-US" altLang="zh-CN" sz="900" dirty="0">
                <a:solidFill>
                  <a:schemeClr val="bg1"/>
                </a:solidFill>
              </a:rPr>
              <a:t>Your text has been concise and beautiful, but the information is inextricably inextricable and needs to be expressed in more words; but please refine the essence</a:t>
            </a:r>
          </a:p>
        </p:txBody>
      </p:sp>
      <p:sp>
        <p:nvSpPr>
          <p:cNvPr id="34" name="矩形 33"/>
          <p:cNvSpPr/>
          <p:nvPr/>
        </p:nvSpPr>
        <p:spPr>
          <a:xfrm>
            <a:off x="6169967" y="1618094"/>
            <a:ext cx="3698614" cy="395605"/>
          </a:xfrm>
          <a:prstGeom prst="rect">
            <a:avLst/>
          </a:prstGeom>
        </p:spPr>
        <p:txBody>
          <a:bodyPr wrap="square">
            <a:spAutoFit/>
          </a:bodyPr>
          <a:lstStyle/>
          <a:p>
            <a:pPr>
              <a:lnSpc>
                <a:spcPct val="110000"/>
              </a:lnSpc>
            </a:pPr>
            <a:r>
              <a:rPr lang="zh-CN" altLang="en-US" b="1" dirty="0">
                <a:solidFill>
                  <a:schemeClr val="accent4"/>
                </a:solidFill>
              </a:rPr>
              <a:t>如何快速</a:t>
            </a:r>
            <a:r>
              <a:rPr lang="en-US" altLang="zh-CN" b="1" dirty="0">
                <a:solidFill>
                  <a:schemeClr val="accent4"/>
                </a:solidFill>
              </a:rPr>
              <a:t> </a:t>
            </a:r>
            <a:r>
              <a:rPr lang="zh-CN" altLang="en-US" b="1" dirty="0">
                <a:solidFill>
                  <a:schemeClr val="accent4"/>
                </a:solidFill>
              </a:rPr>
              <a:t>正确的构建应用程序</a:t>
            </a:r>
          </a:p>
        </p:txBody>
      </p:sp>
      <p:sp>
        <p:nvSpPr>
          <p:cNvPr id="35" name="矩形 34"/>
          <p:cNvSpPr/>
          <p:nvPr/>
        </p:nvSpPr>
        <p:spPr>
          <a:xfrm>
            <a:off x="6169967" y="2364755"/>
            <a:ext cx="5006033" cy="1726565"/>
          </a:xfrm>
          <a:prstGeom prst="rect">
            <a:avLst/>
          </a:prstGeom>
        </p:spPr>
        <p:txBody>
          <a:bodyPr wrap="square">
            <a:spAutoFit/>
          </a:bodyPr>
          <a:lstStyle/>
          <a:p>
            <a:pPr>
              <a:lnSpc>
                <a:spcPct val="140000"/>
              </a:lnSpc>
            </a:pPr>
            <a:r>
              <a:rPr lang="en-US" altLang="zh-CN" sz="1200" dirty="0">
                <a:solidFill>
                  <a:schemeClr val="tx1">
                    <a:lumMod val="50000"/>
                    <a:lumOff val="50000"/>
                  </a:schemeClr>
                </a:solidFill>
              </a:rPr>
              <a:t>Outsystems</a:t>
            </a:r>
            <a:r>
              <a:rPr lang="zh-CN" altLang="en-US" sz="1200" dirty="0">
                <a:solidFill>
                  <a:schemeClr val="tx1">
                    <a:lumMod val="50000"/>
                    <a:lumOff val="50000"/>
                  </a:schemeClr>
                </a:solidFill>
              </a:rPr>
              <a:t>通过以下几个特性，进而保证了快速</a:t>
            </a:r>
            <a:r>
              <a:rPr lang="en-US" altLang="zh-CN" sz="1200" dirty="0">
                <a:solidFill>
                  <a:schemeClr val="tx1">
                    <a:lumMod val="50000"/>
                    <a:lumOff val="50000"/>
                  </a:schemeClr>
                </a:solidFill>
              </a:rPr>
              <a:t> </a:t>
            </a:r>
            <a:r>
              <a:rPr lang="zh-CN" altLang="en-US" sz="1200" dirty="0">
                <a:solidFill>
                  <a:schemeClr val="tx1">
                    <a:lumMod val="50000"/>
                    <a:lumOff val="50000"/>
                  </a:schemeClr>
                </a:solidFill>
              </a:rPr>
              <a:t>正确的开发应用程序</a:t>
            </a:r>
          </a:p>
          <a:p>
            <a:pPr>
              <a:lnSpc>
                <a:spcPct val="140000"/>
              </a:lnSpc>
            </a:pPr>
            <a:r>
              <a:rPr lang="ja-JP" altLang="zh-CN" sz="1600" dirty="0">
                <a:solidFill>
                  <a:schemeClr val="tx1">
                    <a:lumMod val="50000"/>
                    <a:lumOff val="50000"/>
                  </a:schemeClr>
                </a:solidFill>
              </a:rPr>
              <a:t>・</a:t>
            </a:r>
            <a:r>
              <a:rPr lang="ja-JP" altLang="zh-CN" sz="1600" dirty="0">
                <a:solidFill>
                  <a:schemeClr val="tx1">
                    <a:lumMod val="50000"/>
                    <a:lumOff val="50000"/>
                  </a:schemeClr>
                </a:solidFill>
                <a:hlinkClick r:id="rId4" action="ppaction://hlinksldjump"/>
              </a:rPr>
              <a:t>人工智能驱动开发</a:t>
            </a:r>
            <a:endParaRPr lang="ja-JP" altLang="zh-CN" sz="1600" dirty="0">
              <a:solidFill>
                <a:schemeClr val="tx1">
                  <a:lumMod val="50000"/>
                  <a:lumOff val="50000"/>
                </a:schemeClr>
              </a:solidFill>
            </a:endParaRPr>
          </a:p>
          <a:p>
            <a:pPr>
              <a:lnSpc>
                <a:spcPct val="140000"/>
              </a:lnSpc>
            </a:pPr>
            <a:r>
              <a:rPr lang="ja-JP" altLang="zh-CN" sz="1600" dirty="0">
                <a:solidFill>
                  <a:schemeClr val="tx1">
                    <a:lumMod val="50000"/>
                    <a:lumOff val="50000"/>
                  </a:schemeClr>
                </a:solidFill>
              </a:rPr>
              <a:t>・</a:t>
            </a:r>
            <a:r>
              <a:rPr lang="ja-JP" altLang="zh-CN" sz="1600" dirty="0">
                <a:solidFill>
                  <a:schemeClr val="tx1">
                    <a:lumMod val="50000"/>
                    <a:lumOff val="50000"/>
                  </a:schemeClr>
                </a:solidFill>
                <a:hlinkClick r:id="rId5" action="ppaction://hlinksldjump"/>
              </a:rPr>
              <a:t>可视化、模型驱动的方法和自动化</a:t>
            </a:r>
            <a:endParaRPr lang="ja-JP" altLang="zh-CN" sz="1600" dirty="0">
              <a:solidFill>
                <a:schemeClr val="tx1">
                  <a:lumMod val="50000"/>
                  <a:lumOff val="50000"/>
                </a:schemeClr>
              </a:solidFill>
            </a:endParaRPr>
          </a:p>
          <a:p>
            <a:pPr>
              <a:lnSpc>
                <a:spcPct val="140000"/>
              </a:lnSpc>
            </a:pPr>
            <a:r>
              <a:rPr lang="ja-JP" altLang="zh-CN" sz="1600" dirty="0">
                <a:solidFill>
                  <a:schemeClr val="tx1">
                    <a:lumMod val="50000"/>
                    <a:lumOff val="50000"/>
                  </a:schemeClr>
                </a:solidFill>
              </a:rPr>
              <a:t>・</a:t>
            </a:r>
            <a:r>
              <a:rPr lang="ja-JP" altLang="zh-CN" sz="1600" dirty="0">
                <a:solidFill>
                  <a:schemeClr val="tx1">
                    <a:lumMod val="50000"/>
                    <a:lumOff val="50000"/>
                  </a:schemeClr>
                </a:solidFill>
                <a:hlinkClick r:id="rId6" action="ppaction://hlinksldjump"/>
              </a:rPr>
              <a:t>即用型模板和模式</a:t>
            </a:r>
            <a:endParaRPr lang="ja-JP" altLang="zh-CN" sz="1600" dirty="0">
              <a:solidFill>
                <a:schemeClr val="tx1">
                  <a:lumMod val="50000"/>
                  <a:lumOff val="50000"/>
                </a:schemeClr>
              </a:solidFill>
            </a:endParaRPr>
          </a:p>
          <a:p>
            <a:pPr>
              <a:lnSpc>
                <a:spcPct val="140000"/>
              </a:lnSpc>
            </a:pPr>
            <a:r>
              <a:rPr lang="ja-JP" altLang="zh-CN" sz="1600" dirty="0">
                <a:solidFill>
                  <a:schemeClr val="tx1">
                    <a:lumMod val="50000"/>
                    <a:lumOff val="50000"/>
                  </a:schemeClr>
                </a:solidFill>
              </a:rPr>
              <a:t>・</a:t>
            </a:r>
            <a:r>
              <a:rPr lang="ja-JP" altLang="zh-CN" sz="1600" dirty="0">
                <a:solidFill>
                  <a:schemeClr val="tx1">
                    <a:lumMod val="50000"/>
                    <a:lumOff val="50000"/>
                  </a:schemeClr>
                </a:solidFill>
                <a:hlinkClick r:id="rId7" action="ppaction://hlinksldjump"/>
              </a:rPr>
              <a:t>预构建的代码模块</a:t>
            </a:r>
            <a:endParaRPr lang="ja-JP" altLang="zh-CN" sz="1600" dirty="0">
              <a:solidFill>
                <a:schemeClr val="tx1">
                  <a:lumMod val="50000"/>
                  <a:lumOff val="50000"/>
                </a:schemeClr>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占位符 9"/>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7101" r="7101"/>
          <a:stretch>
            <a:fillRect/>
          </a:stretch>
        </p:blipFill>
        <p:spPr/>
      </p:pic>
      <p:pic>
        <p:nvPicPr>
          <p:cNvPr id="18" name="图片占位符 17" descr="图片包含 室内, 小, 房间, 桌子&#10;&#10;描述已自动生成"/>
          <p:cNvPicPr>
            <a:picLocks noGrp="1" noChangeAspect="1"/>
          </p:cNvPicPr>
          <p:nvPr>
            <p:ph type="pic" sz="quarter" idx="11"/>
          </p:nvPr>
        </p:nvPicPr>
        <p:blipFill>
          <a:blip r:embed="rId4" cstate="print">
            <a:extLst>
              <a:ext uri="{28A0092B-C50C-407E-A947-70E740481C1C}">
                <a14:useLocalDpi xmlns:a14="http://schemas.microsoft.com/office/drawing/2010/main" val="0"/>
              </a:ext>
            </a:extLst>
          </a:blip>
          <a:srcRect l="11867" r="11867"/>
          <a:stretch>
            <a:fillRect/>
          </a:stretch>
        </p:blipFill>
        <p:spPr/>
      </p:pic>
      <p:sp>
        <p:nvSpPr>
          <p:cNvPr id="19" name="矩形 18"/>
          <p:cNvSpPr/>
          <p:nvPr/>
        </p:nvSpPr>
        <p:spPr>
          <a:xfrm>
            <a:off x="6565265" y="674370"/>
            <a:ext cx="4660900" cy="3465512"/>
          </a:xfrm>
          <a:prstGeom prst="rect">
            <a:avLst/>
          </a:prstGeom>
          <a:solidFill>
            <a:schemeClr val="accent4"/>
          </a:soli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p:cNvGrpSpPr/>
          <p:nvPr/>
        </p:nvGrpSpPr>
        <p:grpSpPr>
          <a:xfrm>
            <a:off x="6995641" y="1453529"/>
            <a:ext cx="3799359" cy="1871246"/>
            <a:chOff x="7345987" y="3772867"/>
            <a:chExt cx="3799359" cy="1871246"/>
          </a:xfrm>
        </p:grpSpPr>
        <p:sp>
          <p:nvSpPr>
            <p:cNvPr id="22" name="矩形 21"/>
            <p:cNvSpPr/>
            <p:nvPr/>
          </p:nvSpPr>
          <p:spPr>
            <a:xfrm>
              <a:off x="7345987" y="3772867"/>
              <a:ext cx="3698614" cy="395605"/>
            </a:xfrm>
            <a:prstGeom prst="rect">
              <a:avLst/>
            </a:prstGeom>
          </p:spPr>
          <p:txBody>
            <a:bodyPr wrap="square">
              <a:spAutoFit/>
            </a:bodyPr>
            <a:lstStyle/>
            <a:p>
              <a:pPr>
                <a:lnSpc>
                  <a:spcPct val="110000"/>
                </a:lnSpc>
              </a:pPr>
              <a:r>
                <a:rPr lang="ja-JP" altLang="zh-CN" dirty="0">
                  <a:solidFill>
                    <a:schemeClr val="tx1">
                      <a:lumMod val="95000"/>
                      <a:lumOff val="5000"/>
                    </a:schemeClr>
                  </a:solidFill>
                  <a:sym typeface="+mn-ea"/>
                </a:rPr>
                <a:t>人工智能驱动开发</a:t>
              </a:r>
              <a:endParaRPr lang="ja-JP" altLang="zh-CN" b="1" dirty="0">
                <a:solidFill>
                  <a:schemeClr val="tx1">
                    <a:lumMod val="95000"/>
                    <a:lumOff val="5000"/>
                  </a:schemeClr>
                </a:solidFill>
                <a:sym typeface="+mn-ea"/>
              </a:endParaRPr>
            </a:p>
          </p:txBody>
        </p:sp>
        <p:sp>
          <p:nvSpPr>
            <p:cNvPr id="23" name="矩形 22"/>
            <p:cNvSpPr/>
            <p:nvPr/>
          </p:nvSpPr>
          <p:spPr>
            <a:xfrm>
              <a:off x="7345987" y="4519528"/>
              <a:ext cx="3799359" cy="1124585"/>
            </a:xfrm>
            <a:prstGeom prst="rect">
              <a:avLst/>
            </a:prstGeom>
          </p:spPr>
          <p:txBody>
            <a:bodyPr wrap="square">
              <a:spAutoFit/>
            </a:bodyPr>
            <a:lstStyle/>
            <a:p>
              <a:pPr>
                <a:lnSpc>
                  <a:spcPct val="140000"/>
                </a:lnSpc>
              </a:pPr>
              <a:r>
                <a:rPr lang="en-US" altLang="zh-CN" sz="1200" dirty="0">
                  <a:solidFill>
                    <a:schemeClr val="bg1"/>
                  </a:solidFill>
                </a:rPr>
                <a:t>利用从 3300 多万个匿名模式和流程中学到的专业知识进行开发，从而节省开发时间。贯穿OutSystems的AI可以自动执行重复的复杂任务，预测后续步骤，建议解决方案并验证工作模式。</a:t>
              </a:r>
            </a:p>
          </p:txBody>
        </p:sp>
      </p:grpSp>
      <p:sp>
        <p:nvSpPr>
          <p:cNvPr id="24" name="矩形: 圆角 23"/>
          <p:cNvSpPr/>
          <p:nvPr/>
        </p:nvSpPr>
        <p:spPr>
          <a:xfrm>
            <a:off x="7029450" y="3433445"/>
            <a:ext cx="1757045" cy="35242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0000"/>
              </a:lnSpc>
            </a:pPr>
            <a:r>
              <a:rPr lang="zh-CN" altLang="en-US" sz="1200" b="1" dirty="0">
                <a:solidFill>
                  <a:schemeClr val="accent4"/>
                </a:solidFill>
                <a:hlinkClick r:id="rId5" action="ppaction://hlinkfile"/>
              </a:rPr>
              <a:t>演示</a:t>
            </a:r>
            <a:endParaRPr lang="zh-CN" altLang="en-US" sz="1200" b="1" dirty="0">
              <a:solidFill>
                <a:schemeClr val="accent4"/>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椭圆 11"/>
          <p:cNvSpPr/>
          <p:nvPr/>
        </p:nvSpPr>
        <p:spPr>
          <a:xfrm>
            <a:off x="-1762125" y="3668712"/>
            <a:ext cx="5064125" cy="5064125"/>
          </a:xfrm>
          <a:prstGeom prst="ellipse">
            <a:avLst/>
          </a:prstGeom>
          <a:noFill/>
          <a:ln>
            <a:solidFill>
              <a:schemeClr val="accent4">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096000" y="2282967"/>
            <a:ext cx="2457450" cy="229206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占位符 23" descr="白色的杯子&#10;&#10;描述已自动生成"/>
          <p:cNvPicPr>
            <a:picLocks noGrp="1" noChangeAspect="1"/>
          </p:cNvPicPr>
          <p:nvPr>
            <p:ph type="pic" sz="quarter" idx="10"/>
          </p:nvPr>
        </p:nvPicPr>
        <p:blipFill rotWithShape="1">
          <a:blip r:embed="rId4" cstate="print">
            <a:extLst>
              <a:ext uri="{28A0092B-C50C-407E-A947-70E740481C1C}">
                <a14:useLocalDpi xmlns:a14="http://schemas.microsoft.com/office/drawing/2010/main" val="0"/>
              </a:ext>
            </a:extLst>
          </a:blip>
          <a:srcRect l="22854" r="5678"/>
          <a:stretch>
            <a:fillRect/>
          </a:stretch>
        </p:blipFill>
        <p:spPr>
          <a:xfrm>
            <a:off x="6096000" y="4565936"/>
            <a:ext cx="2457450" cy="2292064"/>
          </a:xfrm>
        </p:spPr>
      </p:pic>
      <p:pic>
        <p:nvPicPr>
          <p:cNvPr id="26" name="图片占位符 25" descr="图片包含 室内, 绿色, 桌子, 黑色&#10;&#10;描述已自动生成"/>
          <p:cNvPicPr>
            <a:picLocks noGrp="1" noChangeAspect="1"/>
          </p:cNvPicPr>
          <p:nvPr>
            <p:ph type="pic" sz="quarter" idx="11"/>
          </p:nvPr>
        </p:nvPicPr>
        <p:blipFill>
          <a:blip r:embed="rId5" cstate="print">
            <a:extLst>
              <a:ext uri="{28A0092B-C50C-407E-A947-70E740481C1C}">
                <a14:useLocalDpi xmlns:a14="http://schemas.microsoft.com/office/drawing/2010/main" val="0"/>
              </a:ext>
            </a:extLst>
          </a:blip>
          <a:srcRect l="14266" r="14266"/>
          <a:stretch>
            <a:fillRect/>
          </a:stretch>
        </p:blipFill>
        <p:spPr/>
      </p:pic>
      <p:pic>
        <p:nvPicPr>
          <p:cNvPr id="32" name="图片占位符 31" descr="图片包含 物体, 室内, 白色, 灯&#10;&#10;描述已自动生成"/>
          <p:cNvPicPr>
            <a:picLocks noGrp="1" noChangeAspect="1"/>
          </p:cNvPicPr>
          <p:nvPr>
            <p:ph type="pic" sz="quarter" idx="12"/>
          </p:nvPr>
        </p:nvPicPr>
        <p:blipFill>
          <a:blip r:embed="rId6" cstate="print">
            <a:extLst>
              <a:ext uri="{28A0092B-C50C-407E-A947-70E740481C1C}">
                <a14:useLocalDpi xmlns:a14="http://schemas.microsoft.com/office/drawing/2010/main" val="0"/>
              </a:ext>
            </a:extLst>
          </a:blip>
          <a:srcRect l="14630" r="14630"/>
          <a:stretch>
            <a:fillRect/>
          </a:stretch>
        </p:blipFill>
        <p:spPr/>
      </p:pic>
      <p:pic>
        <p:nvPicPr>
          <p:cNvPr id="33" name="图片占位符 4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t="109" b="109"/>
          <a:stretch>
            <a:fillRect/>
          </a:stretch>
        </p:blipFill>
        <p:spPr>
          <a:xfrm>
            <a:off x="6901101" y="2704188"/>
            <a:ext cx="724811" cy="724812"/>
          </a:xfrm>
          <a:prstGeom prst="rect">
            <a:avLst/>
          </a:prstGeom>
        </p:spPr>
      </p:pic>
      <p:sp>
        <p:nvSpPr>
          <p:cNvPr id="34" name="矩形 33"/>
          <p:cNvSpPr/>
          <p:nvPr/>
        </p:nvSpPr>
        <p:spPr>
          <a:xfrm>
            <a:off x="7080731" y="3429000"/>
            <a:ext cx="487680" cy="294005"/>
          </a:xfrm>
          <a:prstGeom prst="rect">
            <a:avLst/>
          </a:prstGeom>
        </p:spPr>
        <p:txBody>
          <a:bodyPr wrap="none">
            <a:spAutoFit/>
          </a:bodyPr>
          <a:lstStyle/>
          <a:p>
            <a:pPr>
              <a:lnSpc>
                <a:spcPct val="110000"/>
              </a:lnSpc>
            </a:pPr>
            <a:r>
              <a:rPr lang="zh-CN" altLang="en-US" sz="1200" b="1" dirty="0">
                <a:solidFill>
                  <a:schemeClr val="bg1"/>
                </a:solidFill>
                <a:hlinkClick r:id="rId9" action="ppaction://hlinkfile"/>
              </a:rPr>
              <a:t>演示</a:t>
            </a:r>
            <a:endParaRPr lang="zh-CN" altLang="en-US" sz="1200" b="1" dirty="0">
              <a:solidFill>
                <a:schemeClr val="bg1"/>
              </a:solidFill>
            </a:endParaRPr>
          </a:p>
        </p:txBody>
      </p:sp>
      <p:sp>
        <p:nvSpPr>
          <p:cNvPr id="10" name="矩形 9"/>
          <p:cNvSpPr/>
          <p:nvPr/>
        </p:nvSpPr>
        <p:spPr>
          <a:xfrm>
            <a:off x="1059180" y="2152015"/>
            <a:ext cx="4127500" cy="1509395"/>
          </a:xfrm>
          <a:prstGeom prst="rect">
            <a:avLst/>
          </a:prstGeom>
        </p:spPr>
        <p:txBody>
          <a:bodyPr wrap="square">
            <a:spAutoFit/>
          </a:bodyPr>
          <a:lstStyle/>
          <a:p>
            <a:pPr>
              <a:lnSpc>
                <a:spcPct val="110000"/>
              </a:lnSpc>
            </a:pPr>
            <a:r>
              <a:rPr lang="ja-JP" altLang="zh-CN" sz="1200" b="1" dirty="0"/>
              <a:t>・流程自动化和可视化 IDE 使您能够集中创建应用程序堆栈的所有元素，从而显著提高工作效率。</a:t>
            </a:r>
          </a:p>
          <a:p>
            <a:pPr>
              <a:lnSpc>
                <a:spcPct val="110000"/>
              </a:lnSpc>
            </a:pPr>
            <a:endParaRPr lang="ja-JP" altLang="zh-CN" sz="1200" b="1" dirty="0"/>
          </a:p>
          <a:p>
            <a:pPr>
              <a:lnSpc>
                <a:spcPct val="110000"/>
              </a:lnSpc>
            </a:pPr>
            <a:r>
              <a:rPr lang="ja-JP" altLang="zh-CN" sz="1200" b="1" dirty="0"/>
              <a:t>・只需拖放可视元素，即可为应用创建 UI、业务流程、业务逻辑和数据模型。</a:t>
            </a:r>
          </a:p>
          <a:p>
            <a:pPr>
              <a:lnSpc>
                <a:spcPct val="110000"/>
              </a:lnSpc>
            </a:pPr>
            <a:r>
              <a:rPr lang="ja-JP" altLang="zh-CN" sz="1200" b="1" dirty="0"/>
              <a:t>・可视化开发加速器允许您创建移动应用、自动化工作流以及创建自定义业务流程和案例管理应用。</a:t>
            </a:r>
          </a:p>
        </p:txBody>
      </p:sp>
      <p:sp>
        <p:nvSpPr>
          <p:cNvPr id="13" name="椭圆 12"/>
          <p:cNvSpPr/>
          <p:nvPr/>
        </p:nvSpPr>
        <p:spPr>
          <a:xfrm>
            <a:off x="2581276" y="-784225"/>
            <a:ext cx="2343150" cy="2343150"/>
          </a:xfrm>
          <a:prstGeom prst="ellipse">
            <a:avLst/>
          </a:prstGeom>
          <a:noFill/>
          <a:ln>
            <a:solidFill>
              <a:schemeClr val="accent4">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 Box 1"/>
          <p:cNvSpPr txBox="1"/>
          <p:nvPr/>
        </p:nvSpPr>
        <p:spPr>
          <a:xfrm>
            <a:off x="1059180" y="1558925"/>
            <a:ext cx="3685540" cy="368300"/>
          </a:xfrm>
          <a:prstGeom prst="rect">
            <a:avLst/>
          </a:prstGeom>
          <a:noFill/>
        </p:spPr>
        <p:txBody>
          <a:bodyPr wrap="square" rtlCol="0" anchor="t">
            <a:spAutoFit/>
          </a:bodyPr>
          <a:lstStyle/>
          <a:p>
            <a:r>
              <a:rPr lang="en-US" b="1"/>
              <a:t>可视化、模型驱动的方法和自动化</a:t>
            </a: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椭圆 41"/>
          <p:cNvSpPr/>
          <p:nvPr/>
        </p:nvSpPr>
        <p:spPr>
          <a:xfrm>
            <a:off x="5343526" y="-839787"/>
            <a:ext cx="2228850" cy="2228850"/>
          </a:xfrm>
          <a:prstGeom prst="ellipse">
            <a:avLst/>
          </a:prstGeom>
          <a:noFill/>
          <a:ln>
            <a:solidFill>
              <a:schemeClr val="accent4">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组合 39"/>
          <p:cNvGrpSpPr/>
          <p:nvPr/>
        </p:nvGrpSpPr>
        <p:grpSpPr>
          <a:xfrm>
            <a:off x="6333411" y="2626222"/>
            <a:ext cx="5153739" cy="724812"/>
            <a:chOff x="6323886" y="1140322"/>
            <a:chExt cx="5153739" cy="724812"/>
          </a:xfrm>
        </p:grpSpPr>
        <p:sp>
          <p:nvSpPr>
            <p:cNvPr id="8" name="矩形 7"/>
            <p:cNvSpPr/>
            <p:nvPr/>
          </p:nvSpPr>
          <p:spPr>
            <a:xfrm>
              <a:off x="7088946" y="1140731"/>
              <a:ext cx="4388679" cy="478155"/>
            </a:xfrm>
            <a:prstGeom prst="rect">
              <a:avLst/>
            </a:prstGeom>
          </p:spPr>
          <p:txBody>
            <a:bodyPr wrap="square">
              <a:spAutoFit/>
            </a:bodyPr>
            <a:lstStyle/>
            <a:p>
              <a:pPr>
                <a:lnSpc>
                  <a:spcPct val="140000"/>
                </a:lnSpc>
              </a:pPr>
              <a:r>
                <a:rPr lang="en-US" altLang="zh-CN" sz="900" dirty="0">
                  <a:solidFill>
                    <a:schemeClr val="bg1"/>
                  </a:solidFill>
                </a:rPr>
                <a:t>因为已经准备了70多个已经构建好的模板和图案，所以(如果没有必要的话)你不需要从头开始制作UI。</a:t>
              </a:r>
            </a:p>
          </p:txBody>
        </p:sp>
        <p:pic>
          <p:nvPicPr>
            <p:cNvPr id="9" name="图片占位符 47"/>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t="109" b="109"/>
            <a:stretch>
              <a:fillRect/>
            </a:stretch>
          </p:blipFill>
          <p:spPr>
            <a:xfrm>
              <a:off x="6323886" y="1140322"/>
              <a:ext cx="724811" cy="724812"/>
            </a:xfrm>
            <a:prstGeom prst="rect">
              <a:avLst/>
            </a:prstGeom>
          </p:spPr>
        </p:pic>
      </p:grpSp>
      <p:sp>
        <p:nvSpPr>
          <p:cNvPr id="13" name="矩形 12"/>
          <p:cNvSpPr/>
          <p:nvPr/>
        </p:nvSpPr>
        <p:spPr>
          <a:xfrm>
            <a:off x="7019925" y="803275"/>
            <a:ext cx="3222625" cy="478155"/>
          </a:xfrm>
          <a:prstGeom prst="rect">
            <a:avLst/>
          </a:prstGeom>
        </p:spPr>
        <p:txBody>
          <a:bodyPr wrap="square">
            <a:spAutoFit/>
          </a:bodyPr>
          <a:lstStyle/>
          <a:p>
            <a:pPr algn="l">
              <a:lnSpc>
                <a:spcPct val="140000"/>
              </a:lnSpc>
            </a:pPr>
            <a:r>
              <a:rPr lang="en-US" altLang="zh-CN" b="1" dirty="0">
                <a:solidFill>
                  <a:schemeClr val="tx1">
                    <a:lumMod val="75000"/>
                    <a:lumOff val="25000"/>
                  </a:schemeClr>
                </a:solidFill>
              </a:rPr>
              <a:t>现成的模板和模式</a:t>
            </a:r>
          </a:p>
        </p:txBody>
      </p:sp>
      <p:sp>
        <p:nvSpPr>
          <p:cNvPr id="17" name="矩形 16"/>
          <p:cNvSpPr/>
          <p:nvPr/>
        </p:nvSpPr>
        <p:spPr>
          <a:xfrm>
            <a:off x="7031990" y="3857625"/>
            <a:ext cx="3458845" cy="607695"/>
          </a:xfrm>
          <a:prstGeom prst="rect">
            <a:avLst/>
          </a:prstGeom>
        </p:spPr>
        <p:txBody>
          <a:bodyPr wrap="square">
            <a:spAutoFit/>
          </a:bodyPr>
          <a:lstStyle/>
          <a:p>
            <a:pPr algn="l">
              <a:lnSpc>
                <a:spcPct val="140000"/>
              </a:lnSpc>
            </a:pPr>
            <a:r>
              <a:rPr lang="en-US" altLang="zh-CN" sz="1200" b="1" dirty="0">
                <a:solidFill>
                  <a:schemeClr val="tx1">
                    <a:lumMod val="75000"/>
                    <a:lumOff val="25000"/>
                  </a:schemeClr>
                </a:solidFill>
              </a:rPr>
              <a:t>你可以打开模板，而不是空画布，并很快为原生移动应用程序和响应Web应用程序开发响应画面。</a:t>
            </a:r>
          </a:p>
        </p:txBody>
      </p:sp>
      <p:sp>
        <p:nvSpPr>
          <p:cNvPr id="21" name="矩形 20"/>
          <p:cNvSpPr/>
          <p:nvPr/>
        </p:nvSpPr>
        <p:spPr>
          <a:xfrm>
            <a:off x="7003415" y="5261610"/>
            <a:ext cx="3487420" cy="607695"/>
          </a:xfrm>
          <a:prstGeom prst="rect">
            <a:avLst/>
          </a:prstGeom>
        </p:spPr>
        <p:txBody>
          <a:bodyPr wrap="square">
            <a:spAutoFit/>
          </a:bodyPr>
          <a:lstStyle/>
          <a:p>
            <a:pPr algn="l">
              <a:lnSpc>
                <a:spcPct val="140000"/>
              </a:lnSpc>
            </a:pPr>
            <a:r>
              <a:rPr lang="en-US" altLang="zh-CN" sz="1200" b="1" dirty="0">
                <a:solidFill>
                  <a:schemeClr val="tx1">
                    <a:lumMod val="75000"/>
                    <a:lumOff val="25000"/>
                  </a:schemeClr>
                </a:solidFill>
              </a:rPr>
              <a:t>快速创建设计良好的界面，在常见用例中提供出色的用户体验。</a:t>
            </a:r>
          </a:p>
        </p:txBody>
      </p:sp>
      <p:pic>
        <p:nvPicPr>
          <p:cNvPr id="37" name="图形 3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34125" y="925513"/>
            <a:ext cx="685799" cy="685799"/>
          </a:xfrm>
          <a:prstGeom prst="rect">
            <a:avLst/>
          </a:prstGeom>
        </p:spPr>
      </p:pic>
      <p:pic>
        <p:nvPicPr>
          <p:cNvPr id="38" name="图形 3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00799" y="3990975"/>
            <a:ext cx="523875" cy="523875"/>
          </a:xfrm>
          <a:prstGeom prst="rect">
            <a:avLst/>
          </a:prstGeom>
        </p:spPr>
      </p:pic>
      <p:pic>
        <p:nvPicPr>
          <p:cNvPr id="39" name="图形 38"/>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391275" y="5218113"/>
            <a:ext cx="609600" cy="609600"/>
          </a:xfrm>
          <a:prstGeom prst="rect">
            <a:avLst/>
          </a:prstGeom>
        </p:spPr>
      </p:pic>
      <p:sp>
        <p:nvSpPr>
          <p:cNvPr id="41" name="椭圆 40"/>
          <p:cNvSpPr/>
          <p:nvPr/>
        </p:nvSpPr>
        <p:spPr>
          <a:xfrm>
            <a:off x="8667750" y="3991292"/>
            <a:ext cx="4441825" cy="4441825"/>
          </a:xfrm>
          <a:prstGeom prst="ellipse">
            <a:avLst/>
          </a:prstGeom>
          <a:noFill/>
          <a:ln>
            <a:solidFill>
              <a:schemeClr val="accent4">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16"/>
          <p:cNvSpPr/>
          <p:nvPr/>
        </p:nvSpPr>
        <p:spPr>
          <a:xfrm>
            <a:off x="7098665" y="2626360"/>
            <a:ext cx="3670300" cy="607695"/>
          </a:xfrm>
          <a:prstGeom prst="rect">
            <a:avLst/>
          </a:prstGeom>
        </p:spPr>
        <p:txBody>
          <a:bodyPr wrap="square">
            <a:spAutoFit/>
          </a:bodyPr>
          <a:lstStyle/>
          <a:p>
            <a:pPr algn="l">
              <a:lnSpc>
                <a:spcPct val="140000"/>
              </a:lnSpc>
            </a:pPr>
            <a:r>
              <a:rPr lang="en-US" altLang="zh-CN" sz="1200" b="1" dirty="0">
                <a:solidFill>
                  <a:schemeClr val="tx1">
                    <a:lumMod val="75000"/>
                    <a:lumOff val="25000"/>
                  </a:schemeClr>
                </a:solidFill>
              </a:rPr>
              <a:t>因为已经准备了70多个已经构建好的模板和图案，所以(如果没有必要的话)你不需要从头开始制作UI</a:t>
            </a:r>
          </a:p>
        </p:txBody>
      </p:sp>
      <p:pic>
        <p:nvPicPr>
          <p:cNvPr id="5" name="Picture Placeholder 4"/>
          <p:cNvPicPr>
            <a:picLocks noGrp="1" noChangeAspect="1"/>
          </p:cNvPicPr>
          <p:nvPr>
            <p:ph type="pic" sz="quarter" idx="11"/>
          </p:nvPr>
        </p:nvPicPr>
        <p:blipFill>
          <a:blip r:embed="rId11"/>
          <a:stretch>
            <a:fillRect/>
          </a:stretch>
        </p:blipFill>
        <p:spPr>
          <a:xfrm>
            <a:off x="-95250" y="1389380"/>
            <a:ext cx="5967730" cy="505079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 name="图片占位符 55" descr="图片包含 水, 桌子, 柜台, 船&#10;&#10;描述已自动生成"/>
          <p:cNvPicPr>
            <a:picLocks noGrp="1" noChangeAspect="1"/>
          </p:cNvPicPr>
          <p:nvPr>
            <p:ph type="pic" sz="quarter" idx="10"/>
          </p:nvPr>
        </p:nvPicPr>
        <p:blipFill rotWithShape="1">
          <a:blip r:embed="rId3" cstate="print">
            <a:extLst>
              <a:ext uri="{28A0092B-C50C-407E-A947-70E740481C1C}">
                <a14:useLocalDpi xmlns:a14="http://schemas.microsoft.com/office/drawing/2010/main" val="0"/>
              </a:ext>
            </a:extLst>
          </a:blip>
          <a:srcRect t="56030"/>
          <a:stretch>
            <a:fillRect/>
          </a:stretch>
        </p:blipFill>
        <p:spPr>
          <a:xfrm>
            <a:off x="0" y="1003935"/>
            <a:ext cx="6619875" cy="2508885"/>
          </a:xfrm>
        </p:spPr>
      </p:pic>
      <p:sp>
        <p:nvSpPr>
          <p:cNvPr id="30" name="矩形 29"/>
          <p:cNvSpPr/>
          <p:nvPr/>
        </p:nvSpPr>
        <p:spPr>
          <a:xfrm>
            <a:off x="6619875" y="635000"/>
            <a:ext cx="5572125" cy="5565775"/>
          </a:xfrm>
          <a:prstGeom prst="rect">
            <a:avLst/>
          </a:prstGeom>
          <a:solidFill>
            <a:schemeClr val="accent4"/>
          </a:solidFill>
          <a:ln>
            <a:noFill/>
          </a:ln>
          <a:effectLst>
            <a:outerShdw blurRad="1270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1038532" y="4259263"/>
            <a:ext cx="4860618" cy="2030427"/>
            <a:chOff x="7345987" y="3423186"/>
            <a:chExt cx="4860618" cy="2030427"/>
          </a:xfrm>
        </p:grpSpPr>
        <p:sp>
          <p:nvSpPr>
            <p:cNvPr id="50" name="矩形 49"/>
            <p:cNvSpPr/>
            <p:nvPr/>
          </p:nvSpPr>
          <p:spPr>
            <a:xfrm>
              <a:off x="7345987" y="3423186"/>
              <a:ext cx="1402080" cy="294005"/>
            </a:xfrm>
            <a:prstGeom prst="rect">
              <a:avLst/>
            </a:prstGeom>
          </p:spPr>
          <p:txBody>
            <a:bodyPr wrap="none">
              <a:spAutoFit/>
            </a:bodyPr>
            <a:lstStyle/>
            <a:p>
              <a:pPr algn="l">
                <a:lnSpc>
                  <a:spcPct val="110000"/>
                </a:lnSpc>
              </a:pPr>
              <a:r>
                <a:rPr lang="en-US" altLang="zh-CN" sz="1200" b="1" dirty="0">
                  <a:solidFill>
                    <a:schemeClr val="tx1">
                      <a:lumMod val="75000"/>
                      <a:lumOff val="25000"/>
                    </a:schemeClr>
                  </a:solidFill>
                </a:rPr>
                <a:t>预构建的代码模块</a:t>
              </a:r>
            </a:p>
          </p:txBody>
        </p:sp>
        <p:sp>
          <p:nvSpPr>
            <p:cNvPr id="52" name="矩形 51"/>
            <p:cNvSpPr/>
            <p:nvPr/>
          </p:nvSpPr>
          <p:spPr>
            <a:xfrm>
              <a:off x="7345987" y="3812138"/>
              <a:ext cx="4860618" cy="1641475"/>
            </a:xfrm>
            <a:prstGeom prst="rect">
              <a:avLst/>
            </a:prstGeom>
          </p:spPr>
          <p:txBody>
            <a:bodyPr wrap="square">
              <a:spAutoFit/>
            </a:bodyPr>
            <a:lstStyle/>
            <a:p>
              <a:pPr>
                <a:lnSpc>
                  <a:spcPct val="140000"/>
                </a:lnSpc>
              </a:pPr>
              <a:r>
                <a:rPr lang="ja-JP" altLang="zh-CN" sz="1200" dirty="0">
                  <a:solidFill>
                    <a:schemeClr val="tx1">
                      <a:lumMod val="95000"/>
                      <a:lumOff val="5000"/>
                    </a:schemeClr>
                  </a:solidFill>
                </a:rPr>
                <a:t>・</a:t>
              </a:r>
              <a:r>
                <a:rPr lang="en-US" altLang="zh-CN" sz="1200" dirty="0">
                  <a:solidFill>
                    <a:schemeClr val="tx1">
                      <a:lumMod val="95000"/>
                      <a:lumOff val="5000"/>
                    </a:schemeClr>
                  </a:solidFill>
                </a:rPr>
                <a:t>OutSystems Forge 是一个集中式存储库，包含数千个开源模块。 通过从这里获取模块，可以快速简单地添加移动相机接入和谷歌地图等附加值高的创新功能。</a:t>
              </a:r>
            </a:p>
            <a:p>
              <a:pPr>
                <a:lnSpc>
                  <a:spcPct val="140000"/>
                </a:lnSpc>
              </a:pPr>
              <a:r>
                <a:rPr lang="ja-JP" altLang="en-US" sz="1200" dirty="0">
                  <a:solidFill>
                    <a:schemeClr val="tx1">
                      <a:lumMod val="95000"/>
                      <a:lumOff val="5000"/>
                    </a:schemeClr>
                  </a:solidFill>
                </a:rPr>
                <a:t>・</a:t>
              </a:r>
              <a:r>
                <a:rPr lang="en-US" altLang="zh-CN" sz="1200" dirty="0">
                  <a:solidFill>
                    <a:schemeClr val="tx1">
                      <a:lumMod val="95000"/>
                      <a:lumOff val="5000"/>
                    </a:schemeClr>
                  </a:solidFill>
                </a:rPr>
                <a:t>你可以简单地重复使用具有文件扫描、贷款计算、签名垫等功能的组件。。</a:t>
              </a:r>
            </a:p>
            <a:p>
              <a:pPr>
                <a:lnSpc>
                  <a:spcPct val="140000"/>
                </a:lnSpc>
              </a:pPr>
              <a:r>
                <a:rPr lang="ja-JP" altLang="en-US" sz="1200" dirty="0">
                  <a:solidFill>
                    <a:schemeClr val="tx1">
                      <a:lumMod val="95000"/>
                      <a:lumOff val="5000"/>
                    </a:schemeClr>
                  </a:solidFill>
                </a:rPr>
                <a:t>・</a:t>
              </a:r>
              <a:r>
                <a:rPr lang="en-US" altLang="zh-CN" sz="1200" dirty="0">
                  <a:solidFill>
                    <a:schemeClr val="tx1">
                      <a:lumMod val="95000"/>
                      <a:lumOff val="5000"/>
                    </a:schemeClr>
                  </a:solidFill>
                </a:rPr>
                <a:t>您可以使用 OutSystems IDE 快速扩展和调整组件。</a:t>
              </a:r>
            </a:p>
          </p:txBody>
        </p:sp>
      </p:grpSp>
      <p:pic>
        <p:nvPicPr>
          <p:cNvPr id="4" name="Picture Placeholder 3"/>
          <p:cNvPicPr>
            <a:picLocks noGrp="1" noChangeAspect="1"/>
          </p:cNvPicPr>
          <p:nvPr>
            <p:ph type="pic" sz="quarter" idx="11"/>
          </p:nvPr>
        </p:nvPicPr>
        <p:blipFill>
          <a:blip r:embed="rId4"/>
          <a:stretch>
            <a:fillRect/>
          </a:stretch>
        </p:blipFill>
        <p:spPr>
          <a:xfrm>
            <a:off x="6619875" y="635635"/>
            <a:ext cx="5572760" cy="55651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704850" y="-1755775"/>
            <a:ext cx="6362700" cy="6362700"/>
          </a:xfrm>
          <a:prstGeom prst="ellipse">
            <a:avLst/>
          </a:prstGeom>
          <a:noFill/>
          <a:ln>
            <a:solidFill>
              <a:schemeClr val="accent5">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87745" y="3373755"/>
            <a:ext cx="3776980" cy="2827020"/>
          </a:xfrm>
          <a:prstGeom prst="rect">
            <a:avLst/>
          </a:prstGeom>
          <a:solidFill>
            <a:schemeClr val="tx1">
              <a:lumMod val="85000"/>
              <a:lumOff val="1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占位符 4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l="109" r="109"/>
          <a:stretch>
            <a:fillRect/>
          </a:stretch>
        </p:blipFill>
        <p:spPr>
          <a:xfrm>
            <a:off x="6395720" y="3515995"/>
            <a:ext cx="724535" cy="636905"/>
          </a:xfrm>
          <a:prstGeom prst="rect">
            <a:avLst/>
          </a:prstGeom>
        </p:spPr>
      </p:pic>
      <p:sp>
        <p:nvSpPr>
          <p:cNvPr id="7" name="矩形 6"/>
          <p:cNvSpPr/>
          <p:nvPr/>
        </p:nvSpPr>
        <p:spPr>
          <a:xfrm>
            <a:off x="6451195" y="4094380"/>
            <a:ext cx="1249680" cy="294005"/>
          </a:xfrm>
          <a:prstGeom prst="rect">
            <a:avLst/>
          </a:prstGeom>
        </p:spPr>
        <p:txBody>
          <a:bodyPr wrap="square">
            <a:spAutoFit/>
          </a:bodyPr>
          <a:lstStyle/>
          <a:p>
            <a:pPr>
              <a:lnSpc>
                <a:spcPct val="110000"/>
              </a:lnSpc>
            </a:pPr>
            <a:r>
              <a:rPr lang="zh-CN" altLang="en-US" sz="1200" b="1" dirty="0">
                <a:solidFill>
                  <a:schemeClr val="bg1"/>
                </a:solidFill>
              </a:rPr>
              <a:t>在全球发展前景</a:t>
            </a:r>
          </a:p>
        </p:txBody>
      </p:sp>
      <p:sp>
        <p:nvSpPr>
          <p:cNvPr id="8" name="矩形 7"/>
          <p:cNvSpPr/>
          <p:nvPr/>
        </p:nvSpPr>
        <p:spPr>
          <a:xfrm>
            <a:off x="6441671" y="4363635"/>
            <a:ext cx="3358034" cy="284480"/>
          </a:xfrm>
          <a:prstGeom prst="rect">
            <a:avLst/>
          </a:prstGeom>
        </p:spPr>
        <p:txBody>
          <a:bodyPr wrap="square">
            <a:spAutoFit/>
          </a:bodyPr>
          <a:lstStyle/>
          <a:p>
            <a:pPr>
              <a:lnSpc>
                <a:spcPct val="140000"/>
              </a:lnSpc>
            </a:pPr>
            <a:r>
              <a:rPr lang="en-US" altLang="zh-CN" sz="900" dirty="0">
                <a:solidFill>
                  <a:schemeClr val="bg1"/>
                </a:solidFill>
              </a:rPr>
              <a:t>https://www.outsystems.com/ja-jp/case-studies/?sort=3</a:t>
            </a:r>
          </a:p>
        </p:txBody>
      </p:sp>
      <p:sp>
        <p:nvSpPr>
          <p:cNvPr id="14" name="矩形 13"/>
          <p:cNvSpPr/>
          <p:nvPr/>
        </p:nvSpPr>
        <p:spPr>
          <a:xfrm>
            <a:off x="1983105" y="3373755"/>
            <a:ext cx="3776980" cy="2827020"/>
          </a:xfrm>
          <a:prstGeom prst="rect">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2241145" y="4128035"/>
            <a:ext cx="1402080" cy="294005"/>
          </a:xfrm>
          <a:prstGeom prst="rect">
            <a:avLst/>
          </a:prstGeom>
        </p:spPr>
        <p:txBody>
          <a:bodyPr wrap="none">
            <a:spAutoFit/>
          </a:bodyPr>
          <a:lstStyle/>
          <a:p>
            <a:pPr>
              <a:lnSpc>
                <a:spcPct val="110000"/>
              </a:lnSpc>
            </a:pPr>
            <a:r>
              <a:rPr lang="zh-CN" altLang="en-US" sz="1200" b="1" dirty="0">
                <a:solidFill>
                  <a:schemeClr val="tx1">
                    <a:lumMod val="75000"/>
                    <a:lumOff val="25000"/>
                  </a:schemeClr>
                </a:solidFill>
              </a:rPr>
              <a:t>在日本的发展前景</a:t>
            </a:r>
          </a:p>
        </p:txBody>
      </p:sp>
      <p:sp>
        <p:nvSpPr>
          <p:cNvPr id="22" name="矩形 21"/>
          <p:cNvSpPr/>
          <p:nvPr/>
        </p:nvSpPr>
        <p:spPr>
          <a:xfrm>
            <a:off x="2241146" y="4422055"/>
            <a:ext cx="3358034" cy="1641475"/>
          </a:xfrm>
          <a:prstGeom prst="rect">
            <a:avLst/>
          </a:prstGeom>
        </p:spPr>
        <p:txBody>
          <a:bodyPr wrap="square">
            <a:spAutoFit/>
          </a:bodyPr>
          <a:lstStyle/>
          <a:p>
            <a:pPr>
              <a:lnSpc>
                <a:spcPct val="140000"/>
              </a:lnSpc>
            </a:pPr>
            <a:r>
              <a:rPr lang="zh-CN" altLang="en-US" sz="1200" dirty="0">
                <a:solidFill>
                  <a:schemeClr val="tx1">
                    <a:lumMod val="75000"/>
                    <a:lumOff val="25000"/>
                  </a:schemeClr>
                </a:solidFill>
              </a:rPr>
              <a:t>目前，日本有很多比较有名的企业已经引进</a:t>
            </a:r>
            <a:r>
              <a:rPr lang="en-US" altLang="zh-CN" sz="1200" dirty="0">
                <a:solidFill>
                  <a:schemeClr val="tx1">
                    <a:lumMod val="75000"/>
                    <a:lumOff val="25000"/>
                  </a:schemeClr>
                </a:solidFill>
              </a:rPr>
              <a:t>outsystems</a:t>
            </a:r>
            <a:r>
              <a:rPr lang="zh-CN" altLang="en-US" sz="1200" dirty="0">
                <a:solidFill>
                  <a:schemeClr val="tx1">
                    <a:lumMod val="75000"/>
                    <a:lumOff val="25000"/>
                  </a:schemeClr>
                </a:solidFill>
              </a:rPr>
              <a:t>，比如</a:t>
            </a:r>
            <a:r>
              <a:rPr lang="zh-CN" altLang="en-US" sz="1200" dirty="0">
                <a:solidFill>
                  <a:schemeClr val="tx1">
                    <a:lumMod val="95000"/>
                    <a:lumOff val="5000"/>
                  </a:schemeClr>
                </a:solidFill>
                <a:sym typeface="+mn-ea"/>
              </a:rPr>
              <a:t>大和ハウス工業株式会社</a:t>
            </a:r>
            <a:r>
              <a:rPr lang="ja-JP" altLang="zh-CN" sz="1200" dirty="0">
                <a:solidFill>
                  <a:schemeClr val="tx1">
                    <a:lumMod val="95000"/>
                    <a:lumOff val="5000"/>
                  </a:schemeClr>
                </a:solidFill>
                <a:sym typeface="+mn-ea"/>
              </a:rPr>
              <a:t>、小林製薬株式会社、サカタのタネ</a:t>
            </a:r>
            <a:r>
              <a:rPr lang="zh-CN" altLang="ja-JP" sz="1200" dirty="0">
                <a:solidFill>
                  <a:schemeClr val="tx1">
                    <a:lumMod val="95000"/>
                    <a:lumOff val="5000"/>
                  </a:schemeClr>
                </a:solidFill>
                <a:sym typeface="+mn-ea"/>
              </a:rPr>
              <a:t>等等。</a:t>
            </a:r>
          </a:p>
          <a:p>
            <a:pPr>
              <a:lnSpc>
                <a:spcPct val="140000"/>
              </a:lnSpc>
            </a:pPr>
            <a:r>
              <a:rPr lang="zh-CN" altLang="ja-JP" sz="1200" dirty="0">
                <a:solidFill>
                  <a:schemeClr val="tx1">
                    <a:lumMod val="95000"/>
                    <a:lumOff val="5000"/>
                  </a:schemeClr>
                </a:solidFill>
                <a:sym typeface="+mn-ea"/>
              </a:rPr>
              <a:t>根据一些大企业预测，日本将在</a:t>
            </a:r>
            <a:r>
              <a:rPr lang="en-US" altLang="zh-CN" sz="1200" dirty="0">
                <a:solidFill>
                  <a:schemeClr val="tx1">
                    <a:lumMod val="95000"/>
                    <a:lumOff val="5000"/>
                  </a:schemeClr>
                </a:solidFill>
                <a:sym typeface="+mn-ea"/>
              </a:rPr>
              <a:t>2025</a:t>
            </a:r>
            <a:r>
              <a:rPr lang="zh-CN" altLang="en-US" sz="1200" dirty="0">
                <a:solidFill>
                  <a:schemeClr val="tx1">
                    <a:lumMod val="95000"/>
                    <a:lumOff val="5000"/>
                  </a:schemeClr>
                </a:solidFill>
                <a:sym typeface="+mn-ea"/>
              </a:rPr>
              <a:t>年迎来</a:t>
            </a:r>
            <a:r>
              <a:rPr lang="en-US" altLang="zh-CN" sz="1200" dirty="0">
                <a:solidFill>
                  <a:schemeClr val="tx1">
                    <a:lumMod val="95000"/>
                    <a:lumOff val="5000"/>
                  </a:schemeClr>
                </a:solidFill>
                <a:sym typeface="+mn-ea"/>
              </a:rPr>
              <a:t>LowCode</a:t>
            </a:r>
            <a:r>
              <a:rPr lang="zh-CN" altLang="en-US" sz="1200" dirty="0">
                <a:solidFill>
                  <a:schemeClr val="tx1">
                    <a:lumMod val="95000"/>
                    <a:lumOff val="5000"/>
                  </a:schemeClr>
                </a:solidFill>
                <a:sym typeface="+mn-ea"/>
              </a:rPr>
              <a:t>的爆发期，会占到市场的</a:t>
            </a:r>
            <a:r>
              <a:rPr lang="en-US" altLang="zh-CN" sz="1200" dirty="0">
                <a:solidFill>
                  <a:schemeClr val="tx1">
                    <a:lumMod val="95000"/>
                    <a:lumOff val="5000"/>
                  </a:schemeClr>
                </a:solidFill>
                <a:sym typeface="+mn-ea"/>
              </a:rPr>
              <a:t>60%</a:t>
            </a:r>
            <a:r>
              <a:rPr lang="zh-CN" altLang="en-US" sz="1200" dirty="0">
                <a:solidFill>
                  <a:schemeClr val="tx1">
                    <a:lumMod val="95000"/>
                    <a:lumOff val="5000"/>
                  </a:schemeClr>
                </a:solidFill>
                <a:sym typeface="+mn-ea"/>
              </a:rPr>
              <a:t>份额。届时，</a:t>
            </a:r>
            <a:r>
              <a:rPr lang="en-US" altLang="zh-CN" sz="1200" dirty="0">
                <a:solidFill>
                  <a:schemeClr val="tx1">
                    <a:lumMod val="95000"/>
                    <a:lumOff val="5000"/>
                  </a:schemeClr>
                </a:solidFill>
                <a:sym typeface="+mn-ea"/>
              </a:rPr>
              <a:t>outsystems</a:t>
            </a:r>
            <a:r>
              <a:rPr lang="zh-CN" altLang="en-US" sz="1200" dirty="0">
                <a:solidFill>
                  <a:schemeClr val="tx1">
                    <a:lumMod val="95000"/>
                    <a:lumOff val="5000"/>
                  </a:schemeClr>
                </a:solidFill>
                <a:sym typeface="+mn-ea"/>
              </a:rPr>
              <a:t>也将迎来爆发期。</a:t>
            </a:r>
          </a:p>
        </p:txBody>
      </p:sp>
      <p:sp>
        <p:nvSpPr>
          <p:cNvPr id="25" name="椭圆 24"/>
          <p:cNvSpPr/>
          <p:nvPr/>
        </p:nvSpPr>
        <p:spPr>
          <a:xfrm>
            <a:off x="8001000" y="5810249"/>
            <a:ext cx="2339975" cy="2339975"/>
          </a:xfrm>
          <a:prstGeom prst="ellipse">
            <a:avLst/>
          </a:prstGeom>
          <a:noFill/>
          <a:ln>
            <a:solidFill>
              <a:schemeClr val="accent5">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占位符 37" descr="图片包含 游戏机, 水, 桌子, 钟表&#10;&#10;描述已自动生成"/>
          <p:cNvPicPr>
            <a:picLocks noGrp="1" noChangeAspect="1"/>
          </p:cNvPicPr>
          <p:nvPr>
            <p:ph type="pic" sz="quarter" idx="10"/>
          </p:nvPr>
        </p:nvPicPr>
        <p:blipFill>
          <a:blip r:embed="rId5" cstate="print">
            <a:extLst>
              <a:ext uri="{28A0092B-C50C-407E-A947-70E740481C1C}">
                <a14:useLocalDpi xmlns:a14="http://schemas.microsoft.com/office/drawing/2010/main" val="0"/>
              </a:ext>
            </a:extLst>
          </a:blip>
          <a:srcRect t="8110" b="8110"/>
          <a:stretch>
            <a:fillRect/>
          </a:stretch>
        </p:blipFill>
        <p:spPr/>
      </p:pic>
      <p:pic>
        <p:nvPicPr>
          <p:cNvPr id="40" name="图片占位符 39" descr="花瓶里插着植物&#10;&#10;描述已自动生成"/>
          <p:cNvPicPr>
            <a:picLocks noGrp="1" noChangeAspect="1"/>
          </p:cNvPicPr>
          <p:nvPr>
            <p:ph type="pic" sz="quarter" idx="11"/>
          </p:nvPr>
        </p:nvPicPr>
        <p:blipFill>
          <a:blip r:embed="rId6" cstate="print">
            <a:extLst>
              <a:ext uri="{28A0092B-C50C-407E-A947-70E740481C1C}">
                <a14:useLocalDpi xmlns:a14="http://schemas.microsoft.com/office/drawing/2010/main" val="0"/>
              </a:ext>
            </a:extLst>
          </a:blip>
          <a:srcRect t="15126" b="15126"/>
          <a:stretch>
            <a:fillRect/>
          </a:stretch>
        </p:blipFill>
        <p:spPr/>
      </p:pic>
      <p:pic>
        <p:nvPicPr>
          <p:cNvPr id="42" name="图形 41"/>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240915" y="3491548"/>
            <a:ext cx="685799" cy="685799"/>
          </a:xfrm>
          <a:prstGeom prst="rect">
            <a:avLst/>
          </a:prstGeom>
        </p:spPr>
      </p:pic>
      <p:sp>
        <p:nvSpPr>
          <p:cNvPr id="44" name="矩形 43"/>
          <p:cNvSpPr/>
          <p:nvPr/>
        </p:nvSpPr>
        <p:spPr>
          <a:xfrm>
            <a:off x="921385" y="1211918"/>
            <a:ext cx="4460875" cy="1173480"/>
          </a:xfrm>
          <a:prstGeom prst="rect">
            <a:avLst/>
          </a:prstGeom>
        </p:spPr>
        <p:txBody>
          <a:bodyPr wrap="square">
            <a:spAutoFit/>
          </a:bodyPr>
          <a:lstStyle/>
          <a:p>
            <a:pPr>
              <a:lnSpc>
                <a:spcPct val="110000"/>
              </a:lnSpc>
            </a:pPr>
            <a:r>
              <a:rPr lang="en-US" altLang="zh-CN" sz="3200" b="1" dirty="0">
                <a:solidFill>
                  <a:schemeClr val="tx1">
                    <a:lumMod val="75000"/>
                    <a:lumOff val="25000"/>
                  </a:schemeClr>
                </a:solidFill>
              </a:rPr>
              <a:t>Outsystems</a:t>
            </a:r>
            <a:r>
              <a:rPr lang="zh-CN" altLang="en-US" sz="3200" b="1" dirty="0">
                <a:solidFill>
                  <a:schemeClr val="tx1">
                    <a:lumMod val="75000"/>
                    <a:lumOff val="25000"/>
                  </a:schemeClr>
                </a:solidFill>
              </a:rPr>
              <a:t>在全球范围内的发展前景</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0"/>
            <a:ext cx="4524375"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占位符 22" descr="白色花瓶里插着绿色的植物&#10;&#10;描述已自动生成"/>
          <p:cNvPicPr>
            <a:picLocks noGrp="1" noChangeAspect="1"/>
          </p:cNvPicPr>
          <p:nvPr>
            <p:ph type="pic" sz="quarter" idx="11"/>
          </p:nvPr>
        </p:nvPicPr>
        <p:blipFill rotWithShape="1">
          <a:blip r:embed="rId3" cstate="print">
            <a:grayscl/>
            <a:extLst>
              <a:ext uri="{28A0092B-C50C-407E-A947-70E740481C1C}">
                <a14:useLocalDpi xmlns:a14="http://schemas.microsoft.com/office/drawing/2010/main" val="0"/>
              </a:ext>
            </a:extLst>
          </a:blip>
          <a:srcRect t="26929" b="9943"/>
          <a:stretch>
            <a:fillRect/>
          </a:stretch>
        </p:blipFill>
        <p:spPr>
          <a:xfrm>
            <a:off x="7273187" y="2771773"/>
            <a:ext cx="2244612" cy="2124076"/>
          </a:xfrm>
        </p:spPr>
      </p:pic>
      <p:pic>
        <p:nvPicPr>
          <p:cNvPr id="25" name="图片占位符 24" descr="图片包含 室内, 白色, 花, 桌子&#10;&#10;描述已自动生成"/>
          <p:cNvPicPr>
            <a:picLocks noGrp="1" noChangeAspect="1"/>
          </p:cNvPicPr>
          <p:nvPr>
            <p:ph type="pic" sz="quarter" idx="12"/>
          </p:nvPr>
        </p:nvPicPr>
        <p:blipFill>
          <a:blip r:embed="rId4" cstate="print">
            <a:extLst>
              <a:ext uri="{28A0092B-C50C-407E-A947-70E740481C1C}">
                <a14:useLocalDpi xmlns:a14="http://schemas.microsoft.com/office/drawing/2010/main" val="0"/>
              </a:ext>
            </a:extLst>
          </a:blip>
          <a:srcRect t="18458" b="18458"/>
          <a:stretch>
            <a:fillRect/>
          </a:stretch>
        </p:blipFill>
        <p:spPr/>
      </p:pic>
      <p:pic>
        <p:nvPicPr>
          <p:cNvPr id="33" name="图片占位符 32" descr="花瓶里插着花&#10;&#10;描述已自动生成"/>
          <p:cNvPicPr>
            <a:picLocks noGrp="1" noChangeAspect="1"/>
          </p:cNvPicPr>
          <p:nvPr>
            <p:ph type="pic" sz="quarter" idx="10"/>
          </p:nvPr>
        </p:nvPicPr>
        <p:blipFill rotWithShape="1">
          <a:blip r:embed="rId5" cstate="print">
            <a:extLst>
              <a:ext uri="{28A0092B-C50C-407E-A947-70E740481C1C}">
                <a14:useLocalDpi xmlns:a14="http://schemas.microsoft.com/office/drawing/2010/main" val="0"/>
              </a:ext>
            </a:extLst>
          </a:blip>
          <a:srcRect l="19530" t="12205" r="18609"/>
          <a:stretch>
            <a:fillRect/>
          </a:stretch>
        </p:blipFill>
        <p:spPr>
          <a:xfrm>
            <a:off x="4791074" y="2771773"/>
            <a:ext cx="2244612" cy="2124076"/>
          </a:xfrm>
        </p:spPr>
      </p:pic>
      <p:grpSp>
        <p:nvGrpSpPr>
          <p:cNvPr id="34" name="组合 33"/>
          <p:cNvGrpSpPr/>
          <p:nvPr/>
        </p:nvGrpSpPr>
        <p:grpSpPr>
          <a:xfrm>
            <a:off x="7152804" y="984681"/>
            <a:ext cx="4753447" cy="1031141"/>
            <a:chOff x="7345987" y="3772867"/>
            <a:chExt cx="4753447" cy="1031141"/>
          </a:xfrm>
        </p:grpSpPr>
        <p:sp>
          <p:nvSpPr>
            <p:cNvPr id="36" name="矩形 35"/>
            <p:cNvSpPr/>
            <p:nvPr/>
          </p:nvSpPr>
          <p:spPr>
            <a:xfrm>
              <a:off x="7345987" y="3772867"/>
              <a:ext cx="3698614" cy="395605"/>
            </a:xfrm>
            <a:prstGeom prst="rect">
              <a:avLst/>
            </a:prstGeom>
          </p:spPr>
          <p:txBody>
            <a:bodyPr wrap="square">
              <a:spAutoFit/>
            </a:bodyPr>
            <a:lstStyle/>
            <a:p>
              <a:pPr>
                <a:lnSpc>
                  <a:spcPct val="110000"/>
                </a:lnSpc>
              </a:pPr>
              <a:r>
                <a:rPr lang="zh-CN" altLang="en-US" b="1" dirty="0">
                  <a:solidFill>
                    <a:schemeClr val="accent4"/>
                  </a:solidFill>
                </a:rPr>
                <a:t>基础的开发知识</a:t>
              </a:r>
            </a:p>
          </p:txBody>
        </p:sp>
        <p:sp>
          <p:nvSpPr>
            <p:cNvPr id="37" name="矩形 36"/>
            <p:cNvSpPr/>
            <p:nvPr/>
          </p:nvSpPr>
          <p:spPr>
            <a:xfrm>
              <a:off x="7345988" y="4519528"/>
              <a:ext cx="4753446" cy="284480"/>
            </a:xfrm>
            <a:prstGeom prst="rect">
              <a:avLst/>
            </a:prstGeom>
          </p:spPr>
          <p:txBody>
            <a:bodyPr wrap="square">
              <a:spAutoFit/>
            </a:bodyPr>
            <a:lstStyle/>
            <a:p>
              <a:pPr>
                <a:lnSpc>
                  <a:spcPct val="140000"/>
                </a:lnSpc>
              </a:pPr>
              <a:endParaRPr lang="en-US" altLang="zh-CN" sz="900" dirty="0">
                <a:solidFill>
                  <a:schemeClr val="bg1">
                    <a:lumMod val="65000"/>
                  </a:schemeClr>
                </a:solidFill>
              </a:endParaRPr>
            </a:p>
          </p:txBody>
        </p:sp>
      </p:grpSp>
      <p:pic>
        <p:nvPicPr>
          <p:cNvPr id="38" name="图形 37"/>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96000" y="925513"/>
            <a:ext cx="685799" cy="685799"/>
          </a:xfrm>
          <a:prstGeom prst="rect">
            <a:avLst/>
          </a:prstGeom>
        </p:spPr>
      </p:pic>
      <p:sp>
        <p:nvSpPr>
          <p:cNvPr id="39" name="矩形 38"/>
          <p:cNvSpPr/>
          <p:nvPr/>
        </p:nvSpPr>
        <p:spPr>
          <a:xfrm>
            <a:off x="4790834" y="5593418"/>
            <a:ext cx="2433561" cy="866140"/>
          </a:xfrm>
          <a:prstGeom prst="rect">
            <a:avLst/>
          </a:prstGeom>
        </p:spPr>
        <p:txBody>
          <a:bodyPr wrap="square">
            <a:spAutoFit/>
          </a:bodyPr>
          <a:lstStyle/>
          <a:p>
            <a:pPr>
              <a:lnSpc>
                <a:spcPct val="140000"/>
              </a:lnSpc>
            </a:pPr>
            <a:r>
              <a:rPr lang="zh-CN" altLang="en-US" sz="1200" dirty="0">
                <a:solidFill>
                  <a:schemeClr val="bg1">
                    <a:lumMod val="65000"/>
                  </a:schemeClr>
                </a:solidFill>
                <a:latin typeface="+mj-lt"/>
              </a:rPr>
              <a:t>一些简单的概念，比如增删改查，这个概念要有。至于说很复杂的</a:t>
            </a:r>
            <a:r>
              <a:rPr lang="en-US" altLang="zh-CN" sz="1200" dirty="0">
                <a:solidFill>
                  <a:schemeClr val="bg1">
                    <a:lumMod val="65000"/>
                  </a:schemeClr>
                </a:solidFill>
                <a:latin typeface="+mj-lt"/>
              </a:rPr>
              <a:t>SQL</a:t>
            </a:r>
            <a:r>
              <a:rPr lang="zh-CN" altLang="en-US" sz="1200" dirty="0">
                <a:solidFill>
                  <a:schemeClr val="bg1">
                    <a:lumMod val="65000"/>
                  </a:schemeClr>
                </a:solidFill>
                <a:latin typeface="+mj-lt"/>
              </a:rPr>
              <a:t>语言，入门的话一般不需要。</a:t>
            </a:r>
          </a:p>
        </p:txBody>
      </p:sp>
      <p:sp>
        <p:nvSpPr>
          <p:cNvPr id="40" name="矩形 39"/>
          <p:cNvSpPr/>
          <p:nvPr/>
        </p:nvSpPr>
        <p:spPr>
          <a:xfrm>
            <a:off x="4776864" y="5204418"/>
            <a:ext cx="2160969" cy="243205"/>
          </a:xfrm>
          <a:prstGeom prst="rect">
            <a:avLst/>
          </a:prstGeom>
        </p:spPr>
        <p:txBody>
          <a:bodyPr wrap="square">
            <a:spAutoFit/>
          </a:bodyPr>
          <a:lstStyle/>
          <a:p>
            <a:pPr>
              <a:lnSpc>
                <a:spcPct val="110000"/>
              </a:lnSpc>
            </a:pPr>
            <a:r>
              <a:rPr lang="zh-CN" altLang="en-US" sz="900" b="1" dirty="0">
                <a:solidFill>
                  <a:schemeClr val="accent4"/>
                </a:solidFill>
              </a:rPr>
              <a:t>知识库的概念</a:t>
            </a:r>
          </a:p>
        </p:txBody>
      </p:sp>
      <p:sp>
        <p:nvSpPr>
          <p:cNvPr id="41" name="矩形 40"/>
          <p:cNvSpPr/>
          <p:nvPr/>
        </p:nvSpPr>
        <p:spPr>
          <a:xfrm>
            <a:off x="7281939" y="5593418"/>
            <a:ext cx="2433561" cy="607695"/>
          </a:xfrm>
          <a:prstGeom prst="rect">
            <a:avLst/>
          </a:prstGeom>
        </p:spPr>
        <p:txBody>
          <a:bodyPr wrap="square">
            <a:spAutoFit/>
          </a:bodyPr>
          <a:lstStyle/>
          <a:p>
            <a:pPr>
              <a:lnSpc>
                <a:spcPct val="140000"/>
              </a:lnSpc>
            </a:pPr>
            <a:r>
              <a:rPr lang="zh-CN" altLang="en-US" sz="1200" dirty="0">
                <a:solidFill>
                  <a:schemeClr val="bg1">
                    <a:lumMod val="65000"/>
                  </a:schemeClr>
                </a:solidFill>
              </a:rPr>
              <a:t>了解</a:t>
            </a:r>
            <a:r>
              <a:rPr lang="en-US" altLang="zh-CN" sz="1200" dirty="0">
                <a:solidFill>
                  <a:schemeClr val="bg1">
                    <a:lumMod val="65000"/>
                  </a:schemeClr>
                </a:solidFill>
              </a:rPr>
              <a:t>HTMl</a:t>
            </a:r>
            <a:r>
              <a:rPr lang="zh-CN" altLang="en-US" sz="1200" dirty="0">
                <a:solidFill>
                  <a:schemeClr val="bg1">
                    <a:lumMod val="65000"/>
                  </a:schemeClr>
                </a:solidFill>
              </a:rPr>
              <a:t>里面</a:t>
            </a:r>
            <a:r>
              <a:rPr lang="en-US" altLang="zh-CN" sz="1200" dirty="0">
                <a:solidFill>
                  <a:schemeClr val="bg1">
                    <a:lumMod val="65000"/>
                  </a:schemeClr>
                </a:solidFill>
              </a:rPr>
              <a:t> </a:t>
            </a:r>
            <a:r>
              <a:rPr lang="zh-CN" altLang="en-US" sz="1200" dirty="0">
                <a:solidFill>
                  <a:schemeClr val="bg1">
                    <a:lumMod val="65000"/>
                  </a:schemeClr>
                </a:solidFill>
              </a:rPr>
              <a:t>一些标签的含义，</a:t>
            </a:r>
            <a:r>
              <a:rPr lang="en-US" altLang="zh-CN" sz="1200" dirty="0">
                <a:solidFill>
                  <a:schemeClr val="bg1">
                    <a:lumMod val="65000"/>
                  </a:schemeClr>
                </a:solidFill>
              </a:rPr>
              <a:t>CSS</a:t>
            </a:r>
            <a:r>
              <a:rPr lang="zh-CN" altLang="en-US" sz="1200" dirty="0">
                <a:solidFill>
                  <a:schemeClr val="bg1">
                    <a:lumMod val="65000"/>
                  </a:schemeClr>
                </a:solidFill>
              </a:rPr>
              <a:t>里面的样式最基础的写法</a:t>
            </a:r>
          </a:p>
        </p:txBody>
      </p:sp>
      <p:sp>
        <p:nvSpPr>
          <p:cNvPr id="42" name="矩形 41"/>
          <p:cNvSpPr/>
          <p:nvPr/>
        </p:nvSpPr>
        <p:spPr>
          <a:xfrm>
            <a:off x="7281939" y="5204418"/>
            <a:ext cx="2160969" cy="243205"/>
          </a:xfrm>
          <a:prstGeom prst="rect">
            <a:avLst/>
          </a:prstGeom>
        </p:spPr>
        <p:txBody>
          <a:bodyPr wrap="square">
            <a:spAutoFit/>
          </a:bodyPr>
          <a:lstStyle/>
          <a:p>
            <a:pPr>
              <a:lnSpc>
                <a:spcPct val="110000"/>
              </a:lnSpc>
            </a:pPr>
            <a:r>
              <a:rPr lang="en-US" altLang="zh-CN" sz="900" b="1" dirty="0">
                <a:solidFill>
                  <a:schemeClr val="accent4"/>
                </a:solidFill>
              </a:rPr>
              <a:t>HTML</a:t>
            </a:r>
            <a:r>
              <a:rPr lang="zh-CN" altLang="en-US" sz="900" b="1" dirty="0">
                <a:solidFill>
                  <a:schemeClr val="accent4"/>
                </a:solidFill>
              </a:rPr>
              <a:t>，</a:t>
            </a:r>
            <a:r>
              <a:rPr lang="en-US" altLang="zh-CN" sz="900" b="1" dirty="0">
                <a:solidFill>
                  <a:schemeClr val="accent4"/>
                </a:solidFill>
              </a:rPr>
              <a:t>CSS</a:t>
            </a:r>
          </a:p>
        </p:txBody>
      </p:sp>
      <p:sp>
        <p:nvSpPr>
          <p:cNvPr id="43" name="矩形 42"/>
          <p:cNvSpPr/>
          <p:nvPr/>
        </p:nvSpPr>
        <p:spPr>
          <a:xfrm>
            <a:off x="9787014" y="5593418"/>
            <a:ext cx="2433561" cy="607695"/>
          </a:xfrm>
          <a:prstGeom prst="rect">
            <a:avLst/>
          </a:prstGeom>
        </p:spPr>
        <p:txBody>
          <a:bodyPr wrap="square">
            <a:spAutoFit/>
          </a:bodyPr>
          <a:lstStyle/>
          <a:p>
            <a:pPr>
              <a:lnSpc>
                <a:spcPct val="140000"/>
              </a:lnSpc>
            </a:pPr>
            <a:r>
              <a:rPr lang="zh-CN" altLang="en-US" sz="1200" dirty="0">
                <a:solidFill>
                  <a:schemeClr val="bg1">
                    <a:lumMod val="65000"/>
                  </a:schemeClr>
                </a:solidFill>
                <a:latin typeface="+mj-lt"/>
              </a:rPr>
              <a:t>一些常用语句的概念，</a:t>
            </a:r>
            <a:r>
              <a:rPr lang="en-US" altLang="zh-CN" sz="1200" dirty="0">
                <a:solidFill>
                  <a:schemeClr val="bg1">
                    <a:lumMod val="65000"/>
                  </a:schemeClr>
                </a:solidFill>
                <a:latin typeface="+mj-lt"/>
              </a:rPr>
              <a:t>IF</a:t>
            </a:r>
            <a:r>
              <a:rPr lang="zh-CN" altLang="en-US" sz="1200" dirty="0">
                <a:solidFill>
                  <a:schemeClr val="bg1">
                    <a:lumMod val="65000"/>
                  </a:schemeClr>
                </a:solidFill>
                <a:latin typeface="+mj-lt"/>
              </a:rPr>
              <a:t>，</a:t>
            </a:r>
            <a:r>
              <a:rPr lang="en-US" altLang="zh-CN" sz="1200" dirty="0">
                <a:solidFill>
                  <a:schemeClr val="bg1">
                    <a:lumMod val="65000"/>
                  </a:schemeClr>
                </a:solidFill>
                <a:latin typeface="+mj-lt"/>
              </a:rPr>
              <a:t>FOR</a:t>
            </a:r>
            <a:r>
              <a:rPr lang="zh-CN" altLang="en-US" sz="1200" dirty="0">
                <a:solidFill>
                  <a:schemeClr val="bg1">
                    <a:lumMod val="65000"/>
                  </a:schemeClr>
                </a:solidFill>
                <a:latin typeface="+mj-lt"/>
              </a:rPr>
              <a:t>循环等等</a:t>
            </a:r>
          </a:p>
        </p:txBody>
      </p:sp>
      <p:sp>
        <p:nvSpPr>
          <p:cNvPr id="44" name="矩形 43"/>
          <p:cNvSpPr/>
          <p:nvPr/>
        </p:nvSpPr>
        <p:spPr>
          <a:xfrm>
            <a:off x="9787014" y="5204418"/>
            <a:ext cx="2160969" cy="243205"/>
          </a:xfrm>
          <a:prstGeom prst="rect">
            <a:avLst/>
          </a:prstGeom>
        </p:spPr>
        <p:txBody>
          <a:bodyPr wrap="square">
            <a:spAutoFit/>
          </a:bodyPr>
          <a:lstStyle/>
          <a:p>
            <a:pPr>
              <a:lnSpc>
                <a:spcPct val="110000"/>
              </a:lnSpc>
            </a:pPr>
            <a:r>
              <a:rPr lang="zh-CN" altLang="en-US" sz="900" b="1" dirty="0">
                <a:solidFill>
                  <a:schemeClr val="accent4"/>
                </a:solidFill>
              </a:rPr>
              <a:t>代码理解</a:t>
            </a:r>
          </a:p>
        </p:txBody>
      </p:sp>
      <p:grpSp>
        <p:nvGrpSpPr>
          <p:cNvPr id="45" name="组合 44"/>
          <p:cNvGrpSpPr/>
          <p:nvPr/>
        </p:nvGrpSpPr>
        <p:grpSpPr>
          <a:xfrm>
            <a:off x="342429" y="956106"/>
            <a:ext cx="3715221" cy="4519831"/>
            <a:chOff x="7345987" y="3772867"/>
            <a:chExt cx="3715221" cy="4519831"/>
          </a:xfrm>
        </p:grpSpPr>
        <p:sp>
          <p:nvSpPr>
            <p:cNvPr id="46" name="矩形 45"/>
            <p:cNvSpPr/>
            <p:nvPr/>
          </p:nvSpPr>
          <p:spPr>
            <a:xfrm>
              <a:off x="7345987" y="3772867"/>
              <a:ext cx="3698614" cy="395605"/>
            </a:xfrm>
            <a:prstGeom prst="rect">
              <a:avLst/>
            </a:prstGeom>
          </p:spPr>
          <p:txBody>
            <a:bodyPr wrap="square">
              <a:spAutoFit/>
            </a:bodyPr>
            <a:lstStyle/>
            <a:p>
              <a:pPr>
                <a:lnSpc>
                  <a:spcPct val="110000"/>
                </a:lnSpc>
              </a:pPr>
              <a:r>
                <a:rPr lang="zh-CN" altLang="en-US" b="1" dirty="0">
                  <a:solidFill>
                    <a:schemeClr val="bg1"/>
                  </a:solidFill>
                </a:rPr>
                <a:t>入门要求</a:t>
              </a:r>
            </a:p>
          </p:txBody>
        </p:sp>
        <p:sp>
          <p:nvSpPr>
            <p:cNvPr id="47" name="矩形 46"/>
            <p:cNvSpPr/>
            <p:nvPr/>
          </p:nvSpPr>
          <p:spPr>
            <a:xfrm>
              <a:off x="7345988" y="4519528"/>
              <a:ext cx="3715220" cy="3773170"/>
            </a:xfrm>
            <a:prstGeom prst="rect">
              <a:avLst/>
            </a:prstGeom>
          </p:spPr>
          <p:txBody>
            <a:bodyPr wrap="square">
              <a:spAutoFit/>
            </a:bodyPr>
            <a:lstStyle/>
            <a:p>
              <a:pPr>
                <a:lnSpc>
                  <a:spcPct val="140000"/>
                </a:lnSpc>
              </a:pPr>
              <a:r>
                <a:rPr lang="zh-CN" altLang="en-US" sz="1200" dirty="0">
                  <a:solidFill>
                    <a:schemeClr val="bg1"/>
                  </a:solidFill>
                </a:rPr>
                <a:t>就像官网介绍一样，无需专业的开发人员，只需要对一些基础的开发知识有一定的了解就可以进行一个简单的应用程序的开发。当然，入门相对于传统意义上的代码开发简单很多，但随着开发的进行，并不是说对于技术的要求很低，在这个过程中，你的技术能力决定你的最后的高度。这一点相信所以行业都是一样的。也就是说，</a:t>
              </a:r>
              <a:r>
                <a:rPr lang="en-US" altLang="zh-CN" sz="1200" dirty="0">
                  <a:solidFill>
                    <a:schemeClr val="bg1"/>
                  </a:solidFill>
                </a:rPr>
                <a:t>LowCode</a:t>
              </a:r>
              <a:r>
                <a:rPr lang="zh-CN" altLang="en-US" sz="1200" dirty="0">
                  <a:solidFill>
                    <a:schemeClr val="bg1"/>
                  </a:solidFill>
                </a:rPr>
                <a:t>并不是大家印象中没技术也能干的概念。只是说入门简单，但随着开发的进行也是要不断学习的。</a:t>
              </a:r>
            </a:p>
            <a:p>
              <a:pPr>
                <a:lnSpc>
                  <a:spcPct val="140000"/>
                </a:lnSpc>
              </a:pPr>
              <a:r>
                <a:rPr lang="zh-CN" altLang="en-US" sz="1200" dirty="0">
                  <a:solidFill>
                    <a:schemeClr val="bg1"/>
                  </a:solidFill>
                </a:rPr>
                <a:t>可能有人会说基础的开发知识是什么，在这我简单说明一下，比如对于知识库的概念，</a:t>
              </a:r>
              <a:r>
                <a:rPr lang="en-US" altLang="zh-CN" sz="1200" dirty="0">
                  <a:solidFill>
                    <a:schemeClr val="bg1"/>
                  </a:solidFill>
                </a:rPr>
                <a:t>HTML</a:t>
              </a:r>
              <a:r>
                <a:rPr lang="zh-CN" altLang="en-US" sz="1200" dirty="0">
                  <a:solidFill>
                    <a:schemeClr val="bg1"/>
                  </a:solidFill>
                </a:rPr>
                <a:t>，</a:t>
              </a:r>
              <a:r>
                <a:rPr lang="en-US" altLang="zh-CN" sz="1200" dirty="0">
                  <a:solidFill>
                    <a:schemeClr val="bg1"/>
                  </a:solidFill>
                </a:rPr>
                <a:t>CSS</a:t>
              </a:r>
              <a:r>
                <a:rPr lang="zh-CN" altLang="en-US" sz="1200" dirty="0">
                  <a:solidFill>
                    <a:schemeClr val="bg1"/>
                  </a:solidFill>
                </a:rPr>
                <a:t>这些要做到有一定的了解，并不需要很精通。</a:t>
              </a:r>
              <a:endParaRPr lang="en-US" altLang="zh-CN" sz="1200" dirty="0">
                <a:solidFill>
                  <a:schemeClr val="bg1"/>
                </a:solidFill>
              </a:endParaRPr>
            </a:p>
            <a:p>
              <a:pPr>
                <a:lnSpc>
                  <a:spcPct val="140000"/>
                </a:lnSpc>
              </a:pPr>
              <a:endParaRPr lang="en-US" altLang="zh-CN" sz="900" dirty="0">
                <a:solidFill>
                  <a:schemeClr val="bg1"/>
                </a:solidFill>
              </a:endParaRPr>
            </a:p>
            <a:p>
              <a:pPr>
                <a:lnSpc>
                  <a:spcPct val="140000"/>
                </a:lnSpc>
              </a:pPr>
              <a:endParaRPr lang="en-US" altLang="zh-CN" sz="900" dirty="0">
                <a:solidFill>
                  <a:schemeClr val="bg1"/>
                </a:solidFill>
              </a:endParaRPr>
            </a:p>
            <a:p>
              <a:pPr>
                <a:lnSpc>
                  <a:spcPct val="140000"/>
                </a:lnSpc>
              </a:pPr>
              <a:endParaRPr lang="en-US" altLang="zh-CN" sz="900" dirty="0">
                <a:solidFill>
                  <a:schemeClr val="bg1"/>
                </a:solidFill>
              </a:endParaRPr>
            </a:p>
          </p:txBody>
        </p:sp>
      </p:grpSp>
      <p:pic>
        <p:nvPicPr>
          <p:cNvPr id="51" name="图形 50"/>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6425" y="4286250"/>
            <a:ext cx="609600" cy="609600"/>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140418;"/>
</p:tagLst>
</file>

<file path=ppt/theme/theme1.xml><?xml version="1.0" encoding="utf-8"?>
<a:theme xmlns:a="http://schemas.openxmlformats.org/drawingml/2006/main" name="Office Theme">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国外模板制作字体">
      <a:majorFont>
        <a:latin typeface="Century Gothic"/>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609</Words>
  <Application>Microsoft Office PowerPoint</Application>
  <PresentationFormat>ワイド画面</PresentationFormat>
  <Paragraphs>73</Paragraphs>
  <Slides>11</Slides>
  <Notes>11</Notes>
  <HiddenSlides>0</HiddenSlides>
  <MMClips>0</MMClips>
  <ScaleCrop>false</ScaleCrop>
  <HeadingPairs>
    <vt:vector size="6" baseType="variant">
      <vt:variant>
        <vt:lpstr>使用されているフォント</vt:lpstr>
      </vt:variant>
      <vt:variant>
        <vt:i4>3</vt:i4>
      </vt:variant>
      <vt:variant>
        <vt:lpstr>テーマ</vt:lpstr>
      </vt:variant>
      <vt:variant>
        <vt:i4>1</vt:i4>
      </vt:variant>
      <vt:variant>
        <vt:lpstr>スライド タイトル</vt:lpstr>
      </vt:variant>
      <vt:variant>
        <vt:i4>11</vt:i4>
      </vt:variant>
    </vt:vector>
  </HeadingPairs>
  <TitlesOfParts>
    <vt:vector size="15" baseType="lpstr">
      <vt:lpstr>等线</vt:lpstr>
      <vt:lpstr>Arial</vt:lpstr>
      <vt:lpstr>Century Gothic</vt: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zhuming zhu</cp:lastModifiedBy>
  <cp:revision>372</cp:revision>
  <dcterms:created xsi:type="dcterms:W3CDTF">2022-03-18T06:55:00Z</dcterms:created>
  <dcterms:modified xsi:type="dcterms:W3CDTF">2022-03-19T13:47:08Z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1033-11.2.0.10130</vt:lpwstr>
  </property>
</Properties>
</file>